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1" r:id="rId4"/>
    <p:sldId id="278" r:id="rId5"/>
    <p:sldId id="280" r:id="rId6"/>
    <p:sldId id="282" r:id="rId7"/>
    <p:sldId id="283" r:id="rId8"/>
    <p:sldId id="279" r:id="rId9"/>
    <p:sldId id="284" r:id="rId10"/>
    <p:sldId id="285" r:id="rId11"/>
    <p:sldId id="286" r:id="rId12"/>
    <p:sldId id="287" r:id="rId13"/>
    <p:sldId id="290" r:id="rId14"/>
    <p:sldId id="288" r:id="rId15"/>
    <p:sldId id="289" r:id="rId16"/>
    <p:sldId id="264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A41"/>
    <a:srgbClr val="186938"/>
    <a:srgbClr val="FAF5EB"/>
    <a:srgbClr val="EBF5DE"/>
    <a:srgbClr val="587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43" d="100"/>
          <a:sy n="43" d="100"/>
        </p:scale>
        <p:origin x="672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6"/>
          <a:stretch/>
        </p:blipFill>
        <p:spPr>
          <a:xfrm>
            <a:off x="37299" y="1856"/>
            <a:ext cx="7282681" cy="6792830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955675" y="3429000"/>
            <a:ext cx="4344988" cy="2141538"/>
          </a:xfrm>
        </p:spPr>
        <p:txBody>
          <a:bodyPr/>
          <a:lstStyle>
            <a:lvl1pPr marL="0" indent="0">
              <a:buNone/>
              <a:defRPr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Autor:</a:t>
            </a:r>
          </a:p>
          <a:p>
            <a:pPr lvl="0"/>
            <a:r>
              <a:rPr lang="pl-PL" dirty="0"/>
              <a:t>Data: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4" y="1531938"/>
            <a:ext cx="4834241" cy="550862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33" y="-30729"/>
            <a:ext cx="2257577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27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7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20"/>
          <a:stretch/>
        </p:blipFill>
        <p:spPr>
          <a:xfrm>
            <a:off x="37298" y="1856"/>
            <a:ext cx="7221483" cy="6792830"/>
          </a:xfrm>
          <a:prstGeom prst="rect">
            <a:avLst/>
          </a:prstGeom>
        </p:spPr>
      </p:pic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5" y="1531938"/>
            <a:ext cx="4344649" cy="550862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DZIĘKUJEMY ZA UWAGĘ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19964"/>
            <a:ext cx="2257577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2024-09-19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22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2024-09-19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14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2024-09-19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34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2024-09-19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0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2024-09-19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80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2024-09-19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448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2024-09-19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167778" y="1"/>
            <a:ext cx="7538963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388617"/>
            <a:ext cx="8445500" cy="183597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6242" cy="685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0" b="18964"/>
          <a:stretch/>
        </p:blipFill>
        <p:spPr>
          <a:xfrm>
            <a:off x="37300" y="1856"/>
            <a:ext cx="4406328" cy="62422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34" y="1855"/>
            <a:ext cx="2050927" cy="693213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9" y="2481193"/>
            <a:ext cx="546736" cy="472724"/>
          </a:xfrm>
          <a:prstGeom prst="rect">
            <a:avLst/>
          </a:prstGeom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985839" y="2481193"/>
            <a:ext cx="6915577" cy="9191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3558794"/>
            <a:ext cx="546736" cy="472724"/>
          </a:xfrm>
          <a:prstGeom prst="rect">
            <a:avLst/>
          </a:prstGeom>
        </p:spPr>
      </p:pic>
      <p:sp>
        <p:nvSpPr>
          <p:cNvPr id="13" name="Symbol zastępczy tekstu 10"/>
          <p:cNvSpPr>
            <a:spLocks noGrp="1"/>
          </p:cNvSpPr>
          <p:nvPr>
            <p:ph type="body" sz="quarter" idx="11" hasCustomPrompt="1"/>
          </p:nvPr>
        </p:nvSpPr>
        <p:spPr>
          <a:xfrm>
            <a:off x="950762" y="3554881"/>
            <a:ext cx="6915577" cy="9191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4665112"/>
            <a:ext cx="546736" cy="472724"/>
          </a:xfrm>
          <a:prstGeom prst="rect">
            <a:avLst/>
          </a:prstGeom>
        </p:spPr>
      </p:pic>
      <p:sp>
        <p:nvSpPr>
          <p:cNvPr id="15" name="Symbol zastępczy tekstu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7042" y="4665112"/>
            <a:ext cx="6939297" cy="9280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7" t="9939" r="9338" b="75761"/>
          <a:stretch/>
        </p:blipFill>
        <p:spPr>
          <a:xfrm>
            <a:off x="6157199" y="797443"/>
            <a:ext cx="979200" cy="9792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6" t="11138" r="26614" b="77739"/>
          <a:stretch/>
        </p:blipFill>
        <p:spPr>
          <a:xfrm>
            <a:off x="5117243" y="740289"/>
            <a:ext cx="979200" cy="97918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11544" r="42072" b="75745"/>
          <a:stretch/>
        </p:blipFill>
        <p:spPr>
          <a:xfrm>
            <a:off x="4146289" y="856834"/>
            <a:ext cx="979184" cy="97918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49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1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/>
        </p:blipFill>
        <p:spPr>
          <a:xfrm>
            <a:off x="-1" y="3122"/>
            <a:ext cx="1995667" cy="68548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9" b="15263"/>
          <a:stretch/>
        </p:blipFill>
        <p:spPr>
          <a:xfrm>
            <a:off x="2167779" y="1"/>
            <a:ext cx="7600162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021423"/>
            <a:ext cx="8445500" cy="428393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3" name="Symbol zastępczy wykresu 2"/>
          <p:cNvSpPr>
            <a:spLocks noGrp="1"/>
          </p:cNvSpPr>
          <p:nvPr>
            <p:ph type="chart" sz="quarter" idx="12"/>
          </p:nvPr>
        </p:nvSpPr>
        <p:spPr>
          <a:xfrm>
            <a:off x="3219450" y="2693988"/>
            <a:ext cx="8445500" cy="3489325"/>
          </a:xfrm>
        </p:spPr>
        <p:txBody>
          <a:bodyPr/>
          <a:lstStyle/>
          <a:p>
            <a:r>
              <a:rPr lang="pl-PL"/>
              <a:t>Kliknij ikonę, aby dodać wykres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4" b="18964"/>
          <a:stretch/>
        </p:blipFill>
        <p:spPr>
          <a:xfrm>
            <a:off x="37299" y="1856"/>
            <a:ext cx="4834721" cy="6242298"/>
          </a:xfrm>
          <a:prstGeom prst="rect">
            <a:avLst/>
          </a:prstGeom>
        </p:spPr>
      </p:pic>
      <p:sp>
        <p:nvSpPr>
          <p:cNvPr id="1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263411" y="2714365"/>
            <a:ext cx="2147835" cy="367194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quarter" idx="14" hasCustomPrompt="1"/>
          </p:nvPr>
        </p:nvSpPr>
        <p:spPr>
          <a:xfrm>
            <a:off x="476649" y="2714364"/>
            <a:ext cx="434969" cy="49030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415A41"/>
                </a:solidFill>
              </a:defRPr>
            </a:lvl1pPr>
          </a:lstStyle>
          <a:p>
            <a:r>
              <a:rPr lang="pl-PL" dirty="0"/>
              <a:t>1</a:t>
            </a:r>
          </a:p>
        </p:txBody>
      </p:sp>
      <p:sp>
        <p:nvSpPr>
          <p:cNvPr id="19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3928544" y="2714365"/>
            <a:ext cx="456443" cy="49030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415A41"/>
                </a:solidFill>
              </a:defRPr>
            </a:lvl1pPr>
          </a:lstStyle>
          <a:p>
            <a:r>
              <a:rPr lang="pl-PL" dirty="0"/>
              <a:t>2</a:t>
            </a:r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7"/>
          </p:nvPr>
        </p:nvSpPr>
        <p:spPr>
          <a:xfrm>
            <a:off x="4671543" y="2714365"/>
            <a:ext cx="2147835" cy="367194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13" y="1856"/>
            <a:ext cx="2025587" cy="685614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7" t="9939" r="9338" b="75761"/>
          <a:stretch/>
        </p:blipFill>
        <p:spPr>
          <a:xfrm>
            <a:off x="6157199" y="797443"/>
            <a:ext cx="979200" cy="9792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6" t="11138" r="26614" b="77739"/>
          <a:stretch/>
        </p:blipFill>
        <p:spPr>
          <a:xfrm>
            <a:off x="5117243" y="740289"/>
            <a:ext cx="979200" cy="97918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11544" r="42072" b="75745"/>
          <a:stretch/>
        </p:blipFill>
        <p:spPr>
          <a:xfrm>
            <a:off x="4146289" y="856834"/>
            <a:ext cx="979184" cy="97918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056867" y="21398"/>
            <a:ext cx="7711074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783" y="1960224"/>
            <a:ext cx="8522525" cy="489592"/>
          </a:xfrm>
          <a:solidFill>
            <a:srgbClr val="415A41"/>
          </a:solidFill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TABELI</a:t>
            </a:r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219646" y="863030"/>
            <a:ext cx="5813905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sz="quarter" idx="12"/>
          </p:nvPr>
        </p:nvSpPr>
        <p:spPr>
          <a:xfrm>
            <a:off x="3203782" y="2632287"/>
            <a:ext cx="8522525" cy="2877479"/>
          </a:xfrm>
        </p:spPr>
        <p:txBody>
          <a:bodyPr/>
          <a:lstStyle/>
          <a:p>
            <a:r>
              <a:rPr lang="pl-PL"/>
              <a:t>Kliknij ikonę, aby dodać tabelę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967525" cy="685799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/>
        </p:blipFill>
        <p:spPr>
          <a:xfrm>
            <a:off x="-1" y="3122"/>
            <a:ext cx="1995667" cy="68548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118065" y="1"/>
            <a:ext cx="7600162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021422"/>
            <a:ext cx="8445500" cy="489600"/>
          </a:xfrm>
          <a:solidFill>
            <a:srgbClr val="415A41"/>
          </a:solidFill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TABELI</a:t>
            </a:r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abeli 12"/>
          <p:cNvSpPr>
            <a:spLocks noGrp="1"/>
          </p:cNvSpPr>
          <p:nvPr>
            <p:ph type="tbl" sz="quarter" idx="12"/>
          </p:nvPr>
        </p:nvSpPr>
        <p:spPr>
          <a:xfrm>
            <a:off x="3219450" y="2755811"/>
            <a:ext cx="8445500" cy="2265362"/>
          </a:xfrm>
        </p:spPr>
        <p:txBody>
          <a:bodyPr/>
          <a:lstStyle/>
          <a:p>
            <a:r>
              <a:rPr lang="pl-PL"/>
              <a:t>Kliknij ikonę, aby dodać tabelę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4" b="18964"/>
          <a:stretch/>
        </p:blipFill>
        <p:spPr>
          <a:xfrm>
            <a:off x="37299" y="1856"/>
            <a:ext cx="4834721" cy="6242298"/>
          </a:xfrm>
          <a:prstGeom prst="rect">
            <a:avLst/>
          </a:prstGeom>
        </p:spPr>
      </p:pic>
      <p:sp>
        <p:nvSpPr>
          <p:cNvPr id="2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13" y="1856"/>
            <a:ext cx="2025587" cy="6856144"/>
          </a:xfrm>
          <a:prstGeom prst="rect">
            <a:avLst/>
          </a:prstGeom>
        </p:spPr>
      </p:pic>
      <p:sp>
        <p:nvSpPr>
          <p:cNvPr id="4" name="Symbol zastępczy obrazu 3"/>
          <p:cNvSpPr>
            <a:spLocks noGrp="1"/>
          </p:cNvSpPr>
          <p:nvPr>
            <p:ph type="pic" sz="quarter" idx="20"/>
          </p:nvPr>
        </p:nvSpPr>
        <p:spPr>
          <a:xfrm>
            <a:off x="953997" y="2755900"/>
            <a:ext cx="4406900" cy="2876550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2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5" b="15263"/>
          <a:stretch/>
        </p:blipFill>
        <p:spPr>
          <a:xfrm>
            <a:off x="2189217" y="-1475"/>
            <a:ext cx="7578723" cy="5693362"/>
          </a:xfrm>
          <a:prstGeom prst="rect">
            <a:avLst/>
          </a:prstGeom>
        </p:spPr>
      </p:pic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2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967525" cy="685799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12"/>
          </p:nvPr>
        </p:nvSpPr>
        <p:spPr>
          <a:xfrm>
            <a:off x="7363660" y="2041541"/>
            <a:ext cx="3972017" cy="3911105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13" name="Symbol zastępczy obrazu 4"/>
          <p:cNvSpPr>
            <a:spLocks noGrp="1"/>
          </p:cNvSpPr>
          <p:nvPr>
            <p:ph type="pic" sz="quarter" idx="14"/>
          </p:nvPr>
        </p:nvSpPr>
        <p:spPr>
          <a:xfrm>
            <a:off x="3365192" y="2021422"/>
            <a:ext cx="3970800" cy="3911105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6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C2E31-925D-413A-9169-4069E03AC317}" type="datetimeFigureOut">
              <a:rPr lang="pl-PL" smtClean="0"/>
              <a:t>2024-09-19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8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1" r:id="rId5"/>
    <p:sldLayoutId id="2147483660" r:id="rId6"/>
    <p:sldLayoutId id="2147483665" r:id="rId7"/>
    <p:sldLayoutId id="2147483663" r:id="rId8"/>
    <p:sldLayoutId id="2147483664" r:id="rId9"/>
    <p:sldLayoutId id="214748366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91344" y="2348880"/>
            <a:ext cx="9433048" cy="3168352"/>
          </a:xfrm>
        </p:spPr>
        <p:txBody>
          <a:bodyPr/>
          <a:lstStyle/>
          <a:p>
            <a:r>
              <a:rPr lang="pl-PL" dirty="0">
                <a:solidFill>
                  <a:srgbClr val="186938"/>
                </a:solidFill>
              </a:rPr>
              <a:t>Założenia naborów w inwestycji B3.1.1 Inwestycje w zrównoważoną gospodarkę wodno-ściekową na terenach wiejskich </a:t>
            </a:r>
            <a:br>
              <a:rPr lang="pl-PL" dirty="0">
                <a:solidFill>
                  <a:srgbClr val="186938"/>
                </a:solidFill>
              </a:rPr>
            </a:br>
            <a:endParaRPr lang="pl-PL" dirty="0" smtClean="0">
              <a:solidFill>
                <a:srgbClr val="186938"/>
              </a:solidFill>
            </a:endParaRPr>
          </a:p>
          <a:p>
            <a:endParaRPr lang="pl-PL" dirty="0">
              <a:solidFill>
                <a:srgbClr val="186938"/>
              </a:solidFill>
            </a:endParaRPr>
          </a:p>
          <a:p>
            <a:r>
              <a:rPr lang="pl-PL" smtClean="0">
                <a:solidFill>
                  <a:srgbClr val="186938"/>
                </a:solidFill>
              </a:rPr>
              <a:t>19.09.2024 </a:t>
            </a:r>
            <a:r>
              <a:rPr lang="pl-PL" dirty="0" smtClean="0">
                <a:solidFill>
                  <a:srgbClr val="186938"/>
                </a:solidFill>
              </a:rPr>
              <a:t>r.</a:t>
            </a:r>
            <a:endParaRPr lang="pl-PL" dirty="0">
              <a:solidFill>
                <a:srgbClr val="186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9647" y="2388616"/>
            <a:ext cx="8445500" cy="399271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Zgodność z ramami czasowymi planu rozwojowego (KPO</a:t>
            </a:r>
            <a:r>
              <a:rPr lang="pl-PL" dirty="0" smtClean="0"/>
              <a:t>)</a:t>
            </a:r>
          </a:p>
          <a:p>
            <a:r>
              <a:rPr lang="pl-PL" dirty="0" smtClean="0"/>
              <a:t>	Kryterium </a:t>
            </a:r>
            <a:r>
              <a:rPr lang="pl-PL" dirty="0"/>
              <a:t>uważa się za spełnione, jeśli realizacja przedsięwzięcia </a:t>
            </a:r>
            <a:r>
              <a:rPr lang="pl-PL" dirty="0" smtClean="0"/>
              <a:t>	zakończy </a:t>
            </a:r>
            <a:r>
              <a:rPr lang="pl-PL" dirty="0"/>
              <a:t>się nie później niż 30.11.2025 r</a:t>
            </a:r>
            <a:r>
              <a:rPr lang="pl-PL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Zgodność z planem rozwojowym (KPO</a:t>
            </a:r>
            <a:r>
              <a:rPr lang="pl-PL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Brak podwójnego </a:t>
            </a:r>
            <a:r>
              <a:rPr lang="pl-PL" dirty="0" smtClean="0"/>
              <a:t>finansowania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Spójność informacji zawartych we wniosku, załącznikach do wniosku 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Zachowanie zgodności </a:t>
            </a:r>
            <a:r>
              <a:rPr lang="pl-PL" dirty="0"/>
              <a:t>z </a:t>
            </a:r>
            <a:r>
              <a:rPr lang="pl-PL" dirty="0" smtClean="0"/>
              <a:t>zasadą równości szans i niedyskryminacji oraz zasadą równości szans kobiet </a:t>
            </a:r>
            <a:r>
              <a:rPr lang="pl-PL" dirty="0"/>
              <a:t>i </a:t>
            </a:r>
            <a:r>
              <a:rPr lang="pl-PL" dirty="0" smtClean="0"/>
              <a:t>mężczyzn (zawsze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Właściwie określone wydatki </a:t>
            </a:r>
            <a:r>
              <a:rPr lang="pl-PL" dirty="0" smtClean="0"/>
              <a:t>kwalifikowalne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Sytuacja </a:t>
            </a:r>
            <a:r>
              <a:rPr lang="pl-PL" dirty="0" smtClean="0"/>
              <a:t>finansowa ostatecznego odbiorcy </a:t>
            </a:r>
            <a:r>
              <a:rPr lang="pl-PL" dirty="0"/>
              <a:t>wsparcia </a:t>
            </a:r>
            <a:r>
              <a:rPr lang="pl-PL" dirty="0" smtClean="0"/>
              <a:t>i wykonalność finansowa </a:t>
            </a:r>
            <a:r>
              <a:rPr lang="pl-PL" dirty="0"/>
              <a:t>przedsięwzięcia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Kryteria horyzontalne (0/1)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56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9647" y="1916832"/>
            <a:ext cx="8445500" cy="460851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Pomoc publiczna oraz pomoc de </a:t>
            </a:r>
            <a:r>
              <a:rPr lang="pl-PL" dirty="0" err="1" smtClean="0"/>
              <a:t>minimis</a:t>
            </a:r>
            <a:r>
              <a:rPr lang="pl-PL" dirty="0" smtClean="0"/>
              <a:t> (nie dotyczy)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Zgodność z zasadą „niewyrządzania znaczącej szkody środowisku” (DNSH – „do no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harm</a:t>
            </a:r>
            <a:r>
              <a:rPr lang="pl-PL" dirty="0"/>
              <a:t>”) 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Zgodność z zasadą zrównoważonego rozwoju - racjonalne wykorzystywanie zasobów </a:t>
            </a:r>
            <a:r>
              <a:rPr lang="pl-PL" dirty="0" smtClean="0"/>
              <a:t>naturalnych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Zgodność z zasadą długotrwałego wpływu przedsięwzięcia na wydajność i odporność gospodarki </a:t>
            </a:r>
            <a:r>
              <a:rPr lang="pl-PL" dirty="0" smtClean="0"/>
              <a:t>polskiej</a:t>
            </a:r>
          </a:p>
          <a:p>
            <a:r>
              <a:rPr lang="pl-PL" dirty="0" smtClean="0"/>
              <a:t>	Kryterium </a:t>
            </a:r>
            <a:r>
              <a:rPr lang="pl-PL" dirty="0"/>
              <a:t>uważa się za spełnione, jeśli wnioskodawca oświadczył, że </a:t>
            </a:r>
            <a:r>
              <a:rPr lang="pl-PL" dirty="0" smtClean="0"/>
              <a:t>	efekty </a:t>
            </a:r>
            <a:r>
              <a:rPr lang="pl-PL" dirty="0"/>
              <a:t>realizacji przedsięwzięcia będą utrzymywane do dnia upływu 5 </a:t>
            </a:r>
            <a:r>
              <a:rPr lang="pl-PL" dirty="0" smtClean="0"/>
              <a:t>	lat </a:t>
            </a:r>
            <a:r>
              <a:rPr lang="pl-PL" dirty="0"/>
              <a:t>od dnia zawarcia umowy</a:t>
            </a:r>
            <a:r>
              <a:rPr lang="pl-PL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Wpływ na wskaźniki i cele inwestycji w planie rozwojowym (KPO) i </a:t>
            </a:r>
            <a:r>
              <a:rPr lang="pl-PL" dirty="0" smtClean="0"/>
              <a:t>RRF</a:t>
            </a:r>
          </a:p>
          <a:p>
            <a:r>
              <a:rPr lang="pl-PL" dirty="0"/>
              <a:t>	</a:t>
            </a:r>
            <a:r>
              <a:rPr lang="pl-PL" dirty="0" smtClean="0"/>
              <a:t>Wpływ </a:t>
            </a:r>
            <a:r>
              <a:rPr lang="pl-PL" dirty="0"/>
              <a:t>na realizację wskaźnika „nowa lub zmodernizowana </a:t>
            </a:r>
            <a:r>
              <a:rPr lang="pl-PL" dirty="0" smtClean="0"/>
              <a:t>	infrastruktura </a:t>
            </a:r>
            <a:r>
              <a:rPr lang="pl-PL" dirty="0"/>
              <a:t>kanalizacyjna i wodociągowa, dla ludności wiejskiej”.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Adekwatność wskaźników własnych przedsięwzięcia</a:t>
            </a:r>
          </a:p>
          <a:p>
            <a:r>
              <a:rPr lang="pl-PL" dirty="0"/>
              <a:t>	</a:t>
            </a:r>
            <a:r>
              <a:rPr lang="pl-PL" dirty="0" smtClean="0"/>
              <a:t>Długość </a:t>
            </a:r>
            <a:r>
              <a:rPr lang="pl-PL" dirty="0"/>
              <a:t>wybudowanej / zmodernizowanej sieci wodociągowej lub </a:t>
            </a:r>
            <a:r>
              <a:rPr lang="pl-PL" dirty="0" smtClean="0"/>
              <a:t>	kanalizacyjnej </a:t>
            </a:r>
            <a:r>
              <a:rPr lang="pl-PL" dirty="0"/>
              <a:t>w </a:t>
            </a:r>
            <a:r>
              <a:rPr lang="pl-PL" dirty="0" smtClean="0"/>
              <a:t>km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Kryteria horyzontalne (0/1)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78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9647" y="2388616"/>
            <a:ext cx="8445500" cy="41367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Zasięg </a:t>
            </a:r>
            <a:r>
              <a:rPr lang="pl-PL" dirty="0" smtClean="0"/>
              <a:t>terytorialny</a:t>
            </a:r>
          </a:p>
          <a:p>
            <a:r>
              <a:rPr lang="pl-PL" dirty="0"/>
              <a:t>	Kryterium uważa się za spełnione, jeśli przedsięwzięcie realizowane </a:t>
            </a:r>
            <a:r>
              <a:rPr lang="pl-PL" dirty="0" smtClean="0"/>
              <a:t>	jest </a:t>
            </a:r>
            <a:r>
              <a:rPr lang="pl-PL" dirty="0"/>
              <a:t>na terenie gminy wiejskiej lub miejsko-wiejskiej z wyłączeniem </a:t>
            </a:r>
            <a:r>
              <a:rPr lang="pl-PL" dirty="0" smtClean="0"/>
              <a:t>	miast </a:t>
            </a:r>
            <a:r>
              <a:rPr lang="pl-PL" dirty="0"/>
              <a:t>pow. 5000 mieszkańców. Przedsięwzięcie powinno być </a:t>
            </a:r>
            <a:r>
              <a:rPr lang="pl-PL" dirty="0" smtClean="0"/>
              <a:t>	realizowane </a:t>
            </a:r>
            <a:r>
              <a:rPr lang="pl-PL" dirty="0"/>
              <a:t>poza obszarem aglomeracji</a:t>
            </a:r>
            <a:r>
              <a:rPr lang="pl-PL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Zgodność ze zmienionymi przepisami dotyczącymi odprowadzania </a:t>
            </a:r>
            <a:r>
              <a:rPr lang="pl-PL" dirty="0" smtClean="0"/>
              <a:t>ścieków</a:t>
            </a:r>
          </a:p>
          <a:p>
            <a:pPr lvl="1" indent="0">
              <a:buNone/>
            </a:pPr>
            <a:r>
              <a:rPr lang="pl-PL" dirty="0"/>
              <a:t>	</a:t>
            </a:r>
            <a:r>
              <a:rPr lang="pl-PL" sz="2000" dirty="0">
                <a:solidFill>
                  <a:srgbClr val="415A41"/>
                </a:solidFill>
              </a:rPr>
              <a:t>Kryterium uważa się za spełnione, jeśli wnioskodawca </a:t>
            </a:r>
            <a:r>
              <a:rPr lang="pl-PL" sz="2000" dirty="0" smtClean="0">
                <a:solidFill>
                  <a:srgbClr val="415A41"/>
                </a:solidFill>
              </a:rPr>
              <a:t>realizuje 	obowiązki </a:t>
            </a:r>
            <a:r>
              <a:rPr lang="pl-PL" sz="2000" dirty="0">
                <a:solidFill>
                  <a:srgbClr val="415A41"/>
                </a:solidFill>
              </a:rPr>
              <a:t>wynikające z art. 3 ust. 5 i 6 ustawy z </a:t>
            </a:r>
            <a:r>
              <a:rPr lang="pl-PL" sz="2000" dirty="0" smtClean="0">
                <a:solidFill>
                  <a:srgbClr val="415A41"/>
                </a:solidFill>
              </a:rPr>
              <a:t>dnia </a:t>
            </a:r>
            <a:r>
              <a:rPr lang="pl-PL" sz="2000" dirty="0">
                <a:solidFill>
                  <a:srgbClr val="415A41"/>
                </a:solidFill>
              </a:rPr>
              <a:t>13 września </a:t>
            </a:r>
            <a:r>
              <a:rPr lang="pl-PL" sz="2000" dirty="0" smtClean="0">
                <a:solidFill>
                  <a:srgbClr val="415A41"/>
                </a:solidFill>
              </a:rPr>
              <a:t/>
            </a:r>
            <a:br>
              <a:rPr lang="pl-PL" sz="2000" dirty="0" smtClean="0">
                <a:solidFill>
                  <a:srgbClr val="415A41"/>
                </a:solidFill>
              </a:rPr>
            </a:br>
            <a:r>
              <a:rPr lang="pl-PL" sz="2000" dirty="0" smtClean="0">
                <a:solidFill>
                  <a:srgbClr val="415A41"/>
                </a:solidFill>
              </a:rPr>
              <a:t>	1996 r</a:t>
            </a:r>
            <a:r>
              <a:rPr lang="pl-PL" sz="2000" dirty="0">
                <a:solidFill>
                  <a:srgbClr val="415A41"/>
                </a:solidFill>
              </a:rPr>
              <a:t>. </a:t>
            </a:r>
            <a:r>
              <a:rPr lang="pl-PL" sz="2000" dirty="0" smtClean="0">
                <a:solidFill>
                  <a:srgbClr val="415A41"/>
                </a:solidFill>
              </a:rPr>
              <a:t>o </a:t>
            </a:r>
            <a:r>
              <a:rPr lang="pl-PL" sz="2000" dirty="0">
                <a:solidFill>
                  <a:srgbClr val="415A41"/>
                </a:solidFill>
              </a:rPr>
              <a:t>utrzymaniu czystości i porządku </a:t>
            </a:r>
            <a:r>
              <a:rPr lang="pl-PL" sz="2000" dirty="0" smtClean="0">
                <a:solidFill>
                  <a:srgbClr val="415A41"/>
                </a:solidFill>
              </a:rPr>
              <a:t>w </a:t>
            </a:r>
            <a:r>
              <a:rPr lang="pl-PL" sz="2000" dirty="0">
                <a:solidFill>
                  <a:srgbClr val="415A41"/>
                </a:solidFill>
              </a:rPr>
              <a:t>gminach (Dz.U. z 2024 r. </a:t>
            </a:r>
            <a:r>
              <a:rPr lang="pl-PL" sz="2000" dirty="0" smtClean="0">
                <a:solidFill>
                  <a:srgbClr val="415A41"/>
                </a:solidFill>
              </a:rPr>
              <a:t>	poz</a:t>
            </a:r>
            <a:r>
              <a:rPr lang="pl-PL" sz="2000" dirty="0">
                <a:solidFill>
                  <a:srgbClr val="415A41"/>
                </a:solidFill>
              </a:rPr>
              <a:t>. </a:t>
            </a:r>
            <a:r>
              <a:rPr lang="pl-PL" sz="2000" dirty="0" smtClean="0">
                <a:solidFill>
                  <a:srgbClr val="415A41"/>
                </a:solidFill>
              </a:rPr>
              <a:t>399</a:t>
            </a:r>
          </a:p>
          <a:p>
            <a:pPr lvl="1" indent="0">
              <a:buNone/>
            </a:pPr>
            <a:r>
              <a:rPr lang="pl-PL" sz="2000" dirty="0">
                <a:solidFill>
                  <a:srgbClr val="415A41"/>
                </a:solidFill>
              </a:rPr>
              <a:t>	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Kryteria szczegółowe </a:t>
            </a:r>
            <a:r>
              <a:rPr lang="pl-PL" dirty="0" smtClean="0"/>
              <a:t>dostępu (0/1)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01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9647" y="1916832"/>
            <a:ext cx="8445500" cy="46085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Przedsięwzięcie jest realizowane na terenie powiatów o niekorzystnej </a:t>
            </a:r>
            <a:r>
              <a:rPr lang="pl-PL" dirty="0" smtClean="0"/>
              <a:t>sytuacji </a:t>
            </a:r>
            <a:r>
              <a:rPr lang="pl-PL" dirty="0"/>
              <a:t>na rynku </a:t>
            </a:r>
            <a:r>
              <a:rPr lang="pl-PL" dirty="0" smtClean="0"/>
              <a:t>pracy (0/1)</a:t>
            </a:r>
          </a:p>
          <a:p>
            <a:r>
              <a:rPr lang="pl-PL" dirty="0" smtClean="0"/>
              <a:t>	Kryterium </a:t>
            </a:r>
            <a:r>
              <a:rPr lang="pl-PL" dirty="0"/>
              <a:t>uważa się za spełnione, jeżeli stopa bezrobocia </a:t>
            </a:r>
            <a:r>
              <a:rPr lang="pl-PL" dirty="0" smtClean="0"/>
              <a:t>	rejestrowanego </a:t>
            </a:r>
            <a:r>
              <a:rPr lang="pl-PL" dirty="0"/>
              <a:t>w powiecie, w którym realizowane jest przedsięwzięcie </a:t>
            </a:r>
            <a:r>
              <a:rPr lang="pl-PL" dirty="0" smtClean="0"/>
              <a:t>	wynosi </a:t>
            </a:r>
            <a:r>
              <a:rPr lang="pl-PL" dirty="0"/>
              <a:t>pow. średniej wartości bezrobocia rejestrowego w kraju </a:t>
            </a:r>
            <a:r>
              <a:rPr lang="pl-PL" dirty="0" smtClean="0"/>
              <a:t>	ogółem.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Przedsięwzięcie jest realizowane w gminach, na terenie których występowały </a:t>
            </a:r>
            <a:r>
              <a:rPr lang="pl-PL" dirty="0" smtClean="0"/>
              <a:t>PGR-y (0/1)</a:t>
            </a:r>
          </a:p>
          <a:p>
            <a:r>
              <a:rPr lang="pl-PL" dirty="0" smtClean="0"/>
              <a:t>	Kryterium </a:t>
            </a:r>
            <a:r>
              <a:rPr lang="pl-PL" dirty="0"/>
              <a:t>uważa się za spełnione, jeżeli przedsięwzięcie jest </a:t>
            </a:r>
            <a:r>
              <a:rPr lang="pl-PL" dirty="0" smtClean="0"/>
              <a:t>	realizowane </a:t>
            </a:r>
            <a:r>
              <a:rPr lang="pl-PL" dirty="0"/>
              <a:t>na terenie gminy, gdzie były PGR-y</a:t>
            </a:r>
            <a:r>
              <a:rPr lang="pl-PL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Wykorzystanie TIK (0/1</a:t>
            </a:r>
            <a:r>
              <a:rPr lang="pl-PL" dirty="0" smtClean="0"/>
              <a:t>)</a:t>
            </a:r>
          </a:p>
          <a:p>
            <a:r>
              <a:rPr lang="pl-PL" dirty="0" smtClean="0"/>
              <a:t>	Kryterium </a:t>
            </a:r>
            <a:r>
              <a:rPr lang="pl-PL" dirty="0"/>
              <a:t>uważa się za spełnione, jeżeli efektem realizacji 	przedsięwzięcia będzie wykorzystanie technologii informacyjno-	komunikacyjnych u ostatecznego odbiorcy wsparcia.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Kryteria szczegółowe premiujące</a:t>
            </a:r>
          </a:p>
        </p:txBody>
      </p:sp>
    </p:spTree>
    <p:extLst>
      <p:ext uri="{BB962C8B-B14F-4D97-AF65-F5344CB8AC3E}">
        <p14:creationId xmlns:p14="http://schemas.microsoft.com/office/powerpoint/2010/main" val="19388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9647" y="1844824"/>
            <a:ext cx="8445500" cy="4680519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Przedsięwzięcie jest realizowane na terenie gminy o wysokich barierach </a:t>
            </a:r>
            <a:r>
              <a:rPr lang="pl-PL" dirty="0" smtClean="0"/>
              <a:t>rozwoju (0/2)</a:t>
            </a:r>
          </a:p>
          <a:p>
            <a:r>
              <a:rPr lang="pl-PL" dirty="0" smtClean="0"/>
              <a:t>	Kryterium </a:t>
            </a:r>
            <a:r>
              <a:rPr lang="pl-PL" dirty="0"/>
              <a:t>uważa się za spełnione, jeżeli przedsięwzięcie jest </a:t>
            </a:r>
            <a:r>
              <a:rPr lang="pl-PL" dirty="0" smtClean="0"/>
              <a:t>realizowane </a:t>
            </a:r>
            <a:r>
              <a:rPr lang="pl-PL" dirty="0"/>
              <a:t>na terenie gminy dla której zdiagnozowano wysokie </a:t>
            </a:r>
            <a:r>
              <a:rPr lang="pl-PL" dirty="0" smtClean="0"/>
              <a:t>	bariery </a:t>
            </a:r>
            <a:r>
              <a:rPr lang="pl-PL" dirty="0"/>
              <a:t>rozwoju.</a:t>
            </a:r>
            <a:r>
              <a:rPr lang="pl-PL" dirty="0" smtClean="0"/>
              <a:t>	</a:t>
            </a:r>
          </a:p>
          <a:p>
            <a:r>
              <a:rPr lang="pl-PL" dirty="0"/>
              <a:t>W ramach wielokryterialnej </a:t>
            </a:r>
            <a:r>
              <a:rPr lang="pl-PL" dirty="0" smtClean="0"/>
              <a:t>analizy wskaźników </a:t>
            </a:r>
            <a:r>
              <a:rPr lang="pl-PL" dirty="0" err="1"/>
              <a:t>społeczno</a:t>
            </a:r>
            <a:r>
              <a:rPr lang="pl-PL" dirty="0"/>
              <a:t> – gospodarczych dla gmin wiejskich i miejsko - wiejskich zostały określone grupy gmin w każdym województwie, w których nasilenie ww. barier jest </a:t>
            </a:r>
            <a:r>
              <a:rPr lang="pl-PL" dirty="0" smtClean="0"/>
              <a:t>największe</a:t>
            </a:r>
            <a:r>
              <a:rPr lang="pl-PL" dirty="0"/>
              <a:t>(przygotował </a:t>
            </a:r>
            <a:r>
              <a:rPr lang="pl-PL" dirty="0" err="1"/>
              <a:t>IERiGŻ</a:t>
            </a:r>
            <a:r>
              <a:rPr lang="pl-PL" dirty="0"/>
              <a:t>) </a:t>
            </a:r>
            <a:r>
              <a:rPr lang="pl-PL" dirty="0" smtClean="0"/>
              <a:t>. </a:t>
            </a:r>
            <a:r>
              <a:rPr lang="pl-PL" dirty="0"/>
              <a:t>Wskaźniki, które zostały wykorzystane do wyodrębnienia grup gmin to:</a:t>
            </a:r>
          </a:p>
          <a:p>
            <a:r>
              <a:rPr lang="pl-PL" dirty="0" smtClean="0"/>
              <a:t>• udział </a:t>
            </a:r>
            <a:r>
              <a:rPr lang="pl-PL" dirty="0"/>
              <a:t>(%) ludności korzystającej ze zbiorczej sieci kanalizacyjnej w ogólnej liczbie ludności gminy;</a:t>
            </a:r>
          </a:p>
          <a:p>
            <a:r>
              <a:rPr lang="pl-PL" dirty="0" smtClean="0"/>
              <a:t>• wskaźnik </a:t>
            </a:r>
            <a:r>
              <a:rPr lang="pl-PL" dirty="0"/>
              <a:t>„G” – potencjalne dochody podatkowe gminy w zł na 1 mieszkańca w 2020 roku;</a:t>
            </a:r>
          </a:p>
          <a:p>
            <a:r>
              <a:rPr lang="pl-PL" dirty="0" smtClean="0"/>
              <a:t>• zmiana </a:t>
            </a:r>
            <a:r>
              <a:rPr lang="pl-PL" dirty="0"/>
              <a:t>wskaźnika „G” w latach 2019-2021;</a:t>
            </a:r>
          </a:p>
          <a:p>
            <a:r>
              <a:rPr lang="pl-PL" dirty="0" smtClean="0"/>
              <a:t>• udział </a:t>
            </a:r>
            <a:r>
              <a:rPr lang="pl-PL" dirty="0"/>
              <a:t>(%) zarejestrowanych bezrobotnych w ogólnej liczbie ludności gminy – średnia z okresu ostatnich 5 lat;</a:t>
            </a:r>
          </a:p>
          <a:p>
            <a:r>
              <a:rPr lang="pl-PL" dirty="0" smtClean="0"/>
              <a:t>• zmiana </a:t>
            </a:r>
            <a:r>
              <a:rPr lang="pl-PL" dirty="0"/>
              <a:t>udziału zarejestrowanych bezrobotnych w ogólnej liczbie  ludności gminy w latach 2019-2021;</a:t>
            </a:r>
          </a:p>
          <a:p>
            <a:r>
              <a:rPr lang="pl-PL" dirty="0" smtClean="0"/>
              <a:t>• saldo </a:t>
            </a:r>
            <a:r>
              <a:rPr lang="pl-PL" dirty="0"/>
              <a:t>migracji ludności gminy w przeliczeniu na 1 tys. mieszkańców – średnia z okresu ostatnich 5 lat.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Kryteria szczegółowe premiujące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6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9647" y="1988840"/>
            <a:ext cx="8445500" cy="453650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Realizacja przedsięwzięcia związana jest z budową przyłączy wodociągowych albo kanalizacyjnych (</a:t>
            </a:r>
            <a:r>
              <a:rPr lang="pl-PL" dirty="0" smtClean="0"/>
              <a:t>1/2/3/5)</a:t>
            </a:r>
          </a:p>
          <a:p>
            <a:r>
              <a:rPr lang="pl-PL" dirty="0" smtClean="0"/>
              <a:t>	Weryfikowane </a:t>
            </a:r>
            <a:r>
              <a:rPr lang="pl-PL" dirty="0"/>
              <a:t>jest w jakim stopniu (liczba nowych przyłączy </a:t>
            </a:r>
            <a:r>
              <a:rPr lang="pl-PL" dirty="0" smtClean="0"/>
              <a:t>	wodociągowych/kanalizacyjnych</a:t>
            </a:r>
            <a:r>
              <a:rPr lang="pl-PL" dirty="0"/>
              <a:t>) realizacja przedsięwzięcia przyczyni </a:t>
            </a:r>
            <a:r>
              <a:rPr lang="pl-PL" dirty="0" smtClean="0"/>
              <a:t>	się </a:t>
            </a:r>
            <a:r>
              <a:rPr lang="pl-PL" dirty="0"/>
              <a:t>do osiągnięcia wskaźnika celu dla inwestycji</a:t>
            </a:r>
            <a:r>
              <a:rPr lang="pl-PL" dirty="0" smtClean="0"/>
              <a:t>.</a:t>
            </a:r>
          </a:p>
          <a:p>
            <a:r>
              <a:rPr lang="pl-PL" dirty="0" smtClean="0"/>
              <a:t>a) wykonanie </a:t>
            </a:r>
            <a:r>
              <a:rPr lang="pl-PL" dirty="0"/>
              <a:t>od 1 do 9 przyłączy wodociągowych/ kanalizacyjnych przypadających na 1 km sieci wodociągowej/ kanalizacyjnej– 1 pkt;</a:t>
            </a:r>
          </a:p>
          <a:p>
            <a:r>
              <a:rPr lang="pl-PL" dirty="0" smtClean="0"/>
              <a:t>b) wykonanie </a:t>
            </a:r>
            <a:r>
              <a:rPr lang="pl-PL" dirty="0"/>
              <a:t>co najmniej 10 lecz nie więcej niż 30 przyłączy wodociągowych/ kanalizacyjnych przypadających na 1 km sieci wodociągowej/ kanalizacyjnej - 2 pkt; </a:t>
            </a:r>
          </a:p>
          <a:p>
            <a:r>
              <a:rPr lang="pl-PL" dirty="0" smtClean="0"/>
              <a:t>c) wykonanie </a:t>
            </a:r>
            <a:r>
              <a:rPr lang="pl-PL" dirty="0"/>
              <a:t>powyżej 30 i nie więcej niż 40 przyłączy wodociągowych/ kanalizacyjnych przypadających na 1 km sieci wodociągowej/ kanalizacyjnej - 3 pkt;</a:t>
            </a:r>
          </a:p>
          <a:p>
            <a:r>
              <a:rPr lang="pl-PL" dirty="0" smtClean="0"/>
              <a:t>d) wykonanie </a:t>
            </a:r>
            <a:r>
              <a:rPr lang="pl-PL" dirty="0"/>
              <a:t>powyżej 40  przyłączy wodociągowych/ kanalizacyjnych przypadających na 1 km sieci wodociągowej/ kanalizacyjnej - 5 pkt.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Kryteria szczegółowe premiujące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41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Dziękuję </a:t>
            </a:r>
            <a:r>
              <a:rPr lang="pl-PL" dirty="0"/>
              <a:t>za </a:t>
            </a:r>
            <a:r>
              <a:rPr lang="pl-PL" dirty="0" smtClean="0"/>
              <a:t>uwagę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79376" y="2996952"/>
            <a:ext cx="47362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Kornelia Kozak-Matysiak</a:t>
            </a:r>
          </a:p>
          <a:p>
            <a:r>
              <a:rPr lang="pl-PL" dirty="0"/>
              <a:t>n</a:t>
            </a:r>
            <a:r>
              <a:rPr lang="pl-PL" dirty="0" smtClean="0"/>
              <a:t>aczelnik Wydziału Budownictwa i infrastruktury</a:t>
            </a:r>
          </a:p>
          <a:p>
            <a:r>
              <a:rPr lang="pl-PL" dirty="0" smtClean="0"/>
              <a:t>Departament Nieruchomości i Infrastruktury Wsi</a:t>
            </a:r>
          </a:p>
          <a:p>
            <a:r>
              <a:rPr lang="pl-PL" dirty="0" smtClean="0"/>
              <a:t>Ministerstwo Rolnictwa i Rozwoju Wsi</a:t>
            </a:r>
          </a:p>
          <a:p>
            <a:r>
              <a:rPr lang="pl-PL" dirty="0"/>
              <a:t>t</a:t>
            </a:r>
            <a:r>
              <a:rPr lang="pl-PL" dirty="0" smtClean="0"/>
              <a:t>el. 22 623 27 82</a:t>
            </a:r>
          </a:p>
          <a:p>
            <a:r>
              <a:rPr lang="pl-PL" dirty="0" smtClean="0"/>
              <a:t>e-mail: Kornelia.Kozak-Matysiak@minrol.gov.pl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27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9647" y="2388616"/>
            <a:ext cx="8445500" cy="3776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186938"/>
                </a:solidFill>
              </a:rPr>
              <a:t>Opis zakresu wsparcia:</a:t>
            </a:r>
          </a:p>
          <a:p>
            <a:r>
              <a:rPr lang="pl-PL" dirty="0">
                <a:solidFill>
                  <a:srgbClr val="186938"/>
                </a:solidFill>
              </a:rPr>
              <a:t>Komponent B „Zielona energia i zmniejszenie energochłonności”</a:t>
            </a:r>
          </a:p>
          <a:p>
            <a:r>
              <a:rPr lang="pl-PL" dirty="0">
                <a:solidFill>
                  <a:srgbClr val="186938"/>
                </a:solidFill>
              </a:rPr>
              <a:t>Cel szczegółowy: B3. Adaptacja do zmian klimatu oraz ograniczenie degradacji środowiska</a:t>
            </a:r>
          </a:p>
          <a:p>
            <a:r>
              <a:rPr lang="pl-PL" dirty="0">
                <a:solidFill>
                  <a:srgbClr val="186938"/>
                </a:solidFill>
              </a:rPr>
              <a:t>Reforma: B3.1. Wsparcie zrównoważonej gospodarki wodno-ściekowej na terenach wiejskich</a:t>
            </a:r>
          </a:p>
          <a:p>
            <a:r>
              <a:rPr lang="pl-PL" dirty="0">
                <a:solidFill>
                  <a:srgbClr val="186938"/>
                </a:solidFill>
              </a:rPr>
              <a:t>Inwestycja: B3.1.1. Inwestycje w zrównoważoną gospodarkę wodno-ściekową na terenach wiejskich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03712" y="764704"/>
            <a:ext cx="5954733" cy="812093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B3.1.1 Inwestycje w zrównoważoną gospodarkę wodno-ściekową na terenach wiejskich w ramach KPO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13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9647" y="2348880"/>
            <a:ext cx="8445500" cy="30243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rgbClr val="186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MRiRW</a:t>
            </a:r>
            <a:r>
              <a:rPr lang="pl-PL" dirty="0">
                <a:solidFill>
                  <a:srgbClr val="186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jednostka odpowiedzialna za realizację </a:t>
            </a:r>
            <a:r>
              <a:rPr lang="pl-PL" dirty="0" smtClean="0">
                <a:solidFill>
                  <a:srgbClr val="186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inwestycji</a:t>
            </a:r>
            <a:endParaRPr lang="pl-PL" dirty="0">
              <a:solidFill>
                <a:srgbClr val="1869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86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Samorząd Województwa jako Jednostka Wspierająca plan rozwojowy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186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 wniosków przeprowadzany indywidualnie przez poszczególne SW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186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naboru wniosków indywidualny dla województw (październik- listopad 2024 r.)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186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Koperty wojewódzkie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86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 realizowany w systemie CST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rgbClr val="1869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Wdrażanie inwestycji</a:t>
            </a:r>
          </a:p>
        </p:txBody>
      </p:sp>
    </p:spTree>
    <p:extLst>
      <p:ext uri="{BB962C8B-B14F-4D97-AF65-F5344CB8AC3E}">
        <p14:creationId xmlns:p14="http://schemas.microsoft.com/office/powerpoint/2010/main" val="16853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66465" y="1988841"/>
            <a:ext cx="8445500" cy="12241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dirty="0">
                <a:solidFill>
                  <a:srgbClr val="186938"/>
                </a:solidFill>
              </a:rPr>
              <a:t>BENEFCJENT: gmina; spółka, w której udziały mają wyłącznie JST; związek międzygminny</a:t>
            </a:r>
          </a:p>
          <a:p>
            <a:pPr>
              <a:spcAft>
                <a:spcPts val="1200"/>
              </a:spcAft>
            </a:pPr>
            <a:endParaRPr lang="pl-PL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Warunki dostępu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824192" y="3284984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186938"/>
                </a:solidFill>
              </a:rPr>
              <a:t>Do 100% kosztów kwalifikowalnych</a:t>
            </a:r>
          </a:p>
          <a:p>
            <a:r>
              <a:rPr lang="pl-PL" dirty="0">
                <a:solidFill>
                  <a:srgbClr val="186938"/>
                </a:solidFill>
              </a:rPr>
              <a:t>Max. kwota wsparcia 5 mln zł/ </a:t>
            </a:r>
            <a:r>
              <a:rPr lang="pl-PL" dirty="0" smtClean="0">
                <a:solidFill>
                  <a:srgbClr val="186938"/>
                </a:solidFill>
              </a:rPr>
              <a:t>obszar gminy; </a:t>
            </a:r>
            <a:endParaRPr lang="pl-PL" dirty="0">
              <a:solidFill>
                <a:srgbClr val="186938"/>
              </a:solidFill>
            </a:endParaRPr>
          </a:p>
          <a:p>
            <a:r>
              <a:rPr lang="pl-PL" dirty="0">
                <a:solidFill>
                  <a:srgbClr val="186938"/>
                </a:solidFill>
              </a:rPr>
              <a:t>Min. kwota wsparcia 1 mln zł/ </a:t>
            </a:r>
            <a:r>
              <a:rPr lang="pl-PL" dirty="0" smtClean="0">
                <a:solidFill>
                  <a:srgbClr val="186938"/>
                </a:solidFill>
              </a:rPr>
              <a:t>przedsięwzięcie</a:t>
            </a:r>
            <a:endParaRPr lang="pl-PL" dirty="0">
              <a:solidFill>
                <a:srgbClr val="186938"/>
              </a:solidFill>
            </a:endParaRP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21251" y="3284984"/>
            <a:ext cx="35784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186938"/>
                </a:solidFill>
              </a:rPr>
              <a:t>Inwestycja będzie realizowana: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186938"/>
                </a:solidFill>
              </a:rPr>
              <a:t>na obszarze gminy wiejskiej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186938"/>
                </a:solidFill>
              </a:rPr>
              <a:t>na obszarze gminy wiejsko- wiejskiej, z wyłączeniem miast liczących powyżej 5 tys. mieszkańców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186938"/>
                </a:solidFill>
              </a:rPr>
              <a:t>na obszarze poza aglomeracją ściekową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52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5680" y="1844824"/>
            <a:ext cx="8445500" cy="4824536"/>
          </a:xfrm>
        </p:spPr>
        <p:txBody>
          <a:bodyPr>
            <a:normAutofit fontScale="77500" lnSpcReduction="20000"/>
          </a:bodyPr>
          <a:lstStyle/>
          <a:p>
            <a:r>
              <a:rPr lang="pl-PL" sz="2200" dirty="0" smtClean="0">
                <a:solidFill>
                  <a:srgbClr val="186938"/>
                </a:solidFill>
              </a:rPr>
              <a:t>Budżet inwestycji 204 </a:t>
            </a:r>
            <a:r>
              <a:rPr lang="pl-PL" sz="2200" dirty="0">
                <a:solidFill>
                  <a:srgbClr val="186938"/>
                </a:solidFill>
              </a:rPr>
              <a:t>mln EURO</a:t>
            </a:r>
          </a:p>
          <a:p>
            <a:pPr lvl="0">
              <a:spcAft>
                <a:spcPts val="1200"/>
              </a:spcAft>
            </a:pPr>
            <a:endParaRPr lang="pl-PL" sz="2200" dirty="0" smtClean="0">
              <a:solidFill>
                <a:srgbClr val="186938"/>
              </a:solidFill>
            </a:endParaRPr>
          </a:p>
          <a:p>
            <a:pPr lvl="0">
              <a:spcAft>
                <a:spcPts val="1200"/>
              </a:spcAft>
            </a:pPr>
            <a:r>
              <a:rPr lang="pl-PL" sz="2200" dirty="0" smtClean="0">
                <a:solidFill>
                  <a:srgbClr val="186938"/>
                </a:solidFill>
              </a:rPr>
              <a:t>Do </a:t>
            </a:r>
            <a:r>
              <a:rPr lang="pl-PL" sz="2200" dirty="0">
                <a:solidFill>
                  <a:srgbClr val="186938"/>
                </a:solidFill>
              </a:rPr>
              <a:t>kosztów kwalifikowalnych zalicza </a:t>
            </a:r>
            <a:r>
              <a:rPr lang="pl-PL" sz="2200" dirty="0" smtClean="0">
                <a:solidFill>
                  <a:srgbClr val="186938"/>
                </a:solidFill>
              </a:rPr>
              <a:t>się:</a:t>
            </a:r>
            <a:endParaRPr lang="pl-PL" sz="2200" dirty="0">
              <a:solidFill>
                <a:srgbClr val="186938"/>
              </a:solidFill>
            </a:endParaRPr>
          </a:p>
          <a:p>
            <a:pPr>
              <a:spcAft>
                <a:spcPts val="1200"/>
              </a:spcAft>
            </a:pPr>
            <a:r>
              <a:rPr lang="pl-PL" sz="2200" dirty="0" smtClean="0">
                <a:solidFill>
                  <a:srgbClr val="186938"/>
                </a:solidFill>
              </a:rPr>
              <a:t>1)koszty </a:t>
            </a:r>
            <a:r>
              <a:rPr lang="pl-PL" sz="2200" dirty="0">
                <a:solidFill>
                  <a:srgbClr val="186938"/>
                </a:solidFill>
              </a:rPr>
              <a:t>budowy, rozbudowy lub modernizacji: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pl-PL" sz="2200" dirty="0">
                <a:solidFill>
                  <a:srgbClr val="186938"/>
                </a:solidFill>
              </a:rPr>
              <a:t>a)	zbiorczej sieci zaopatrzenia w wodę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pl-PL" sz="2200" dirty="0">
                <a:solidFill>
                  <a:srgbClr val="186938"/>
                </a:solidFill>
              </a:rPr>
              <a:t>b)	stacji uzdatniania wody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pl-PL" sz="2200" dirty="0">
                <a:solidFill>
                  <a:srgbClr val="186938"/>
                </a:solidFill>
              </a:rPr>
              <a:t>c)	zbiorczej sieci odprowadzania ścieków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pl-PL" sz="2200" dirty="0">
                <a:solidFill>
                  <a:srgbClr val="186938"/>
                </a:solidFill>
              </a:rPr>
              <a:t>d)	zbiorczej oczyszczalni ścieków;</a:t>
            </a:r>
          </a:p>
          <a:p>
            <a:pPr>
              <a:spcAft>
                <a:spcPts val="1200"/>
              </a:spcAft>
            </a:pPr>
            <a:r>
              <a:rPr lang="pl-PL" sz="2200" dirty="0" smtClean="0">
                <a:solidFill>
                  <a:srgbClr val="186938"/>
                </a:solidFill>
              </a:rPr>
              <a:t>2)koszty </a:t>
            </a:r>
            <a:r>
              <a:rPr lang="pl-PL" sz="2200" dirty="0">
                <a:solidFill>
                  <a:srgbClr val="186938"/>
                </a:solidFill>
              </a:rPr>
              <a:t>budowy przydomowych oczyszczalni  ścieków;</a:t>
            </a:r>
          </a:p>
          <a:p>
            <a:pPr>
              <a:spcAft>
                <a:spcPts val="1200"/>
              </a:spcAft>
            </a:pPr>
            <a:r>
              <a:rPr lang="pl-PL" sz="2200" dirty="0" smtClean="0">
                <a:solidFill>
                  <a:srgbClr val="186938"/>
                </a:solidFill>
              </a:rPr>
              <a:t>3)koszt </a:t>
            </a:r>
            <a:r>
              <a:rPr lang="pl-PL" sz="2200" dirty="0">
                <a:solidFill>
                  <a:srgbClr val="186938"/>
                </a:solidFill>
              </a:rPr>
              <a:t>zakupu i montażu nowej infrastruktury wykorzystującej rozwiązania cyfrowe jak np. montaż/wymiana wodomierzy na urządzenia pozwalających na zdalne odczyty, tworzenie systemów teleinformatycznych do zarządzania gospodarką wodno-ściekową;</a:t>
            </a:r>
          </a:p>
          <a:p>
            <a:pPr>
              <a:spcAft>
                <a:spcPts val="1200"/>
              </a:spcAft>
            </a:pPr>
            <a:endParaRPr lang="pl-PL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Koszty kwalifikowalne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45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5680" y="2060848"/>
            <a:ext cx="8445500" cy="4464496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4)koszt </a:t>
            </a:r>
            <a:r>
              <a:rPr lang="pl-PL" dirty="0"/>
              <a:t>przedsięwzięcia związanego z promocją racjonalnej gospodarki wodno- ściekowej w szczególności kampanie informacyjne w lokalnych mediach, konkursy skierowane dla dzieci i młodzieży dot. oszczędzania wody, koszt tego przedsięwzięcia nie może być wyższy niż 20 000 zł;</a:t>
            </a:r>
          </a:p>
          <a:p>
            <a:r>
              <a:rPr lang="pl-PL" dirty="0" smtClean="0"/>
              <a:t>5)koszty </a:t>
            </a:r>
            <a:r>
              <a:rPr lang="pl-PL" dirty="0"/>
              <a:t>ogólne, bezpośrednio związane z przygotowaniem i realizacją przedsięwzięcia, takie jak koszty nadzoru, inwestora zastępczego, sporządzenia dokumentacji technicznej, studium wykonalności, planu przedsięwzięcia i uzyskania niezbędnych pozwoleń, koszty te nie mogą stanowić więcej niż 10% kosztów kwalifikowanych w ramach przedsięwzięcia;</a:t>
            </a:r>
          </a:p>
          <a:p>
            <a:r>
              <a:rPr lang="pl-PL" dirty="0" smtClean="0"/>
              <a:t>6)pozostałe </a:t>
            </a:r>
            <a:r>
              <a:rPr lang="pl-PL" dirty="0"/>
              <a:t>koszty związane z realizacją przedsięwzięcia, uzasadnione jego zakresem, niezbędne do osiągnięcia jego celu oraz racjonalne.</a:t>
            </a:r>
          </a:p>
          <a:p>
            <a:endParaRPr lang="pl-PL" dirty="0" smtClean="0"/>
          </a:p>
          <a:p>
            <a:r>
              <a:rPr lang="pl-PL" dirty="0" smtClean="0"/>
              <a:t>Do </a:t>
            </a:r>
            <a:r>
              <a:rPr lang="pl-PL" dirty="0"/>
              <a:t>kosztów kwalifikowalnych </a:t>
            </a:r>
            <a:r>
              <a:rPr lang="pl-PL" b="1" u="sng" dirty="0"/>
              <a:t>nie zalicza się</a:t>
            </a:r>
            <a:r>
              <a:rPr lang="pl-PL" dirty="0"/>
              <a:t>:</a:t>
            </a:r>
          </a:p>
          <a:p>
            <a:r>
              <a:rPr lang="pl-PL" dirty="0"/>
              <a:t>1)	podatku od towarów i usług (VAT);</a:t>
            </a:r>
          </a:p>
          <a:p>
            <a:r>
              <a:rPr lang="pl-PL" dirty="0"/>
              <a:t>2)	zakupu gruntów lub innych nieruchomości;</a:t>
            </a:r>
          </a:p>
          <a:p>
            <a:r>
              <a:rPr lang="pl-PL" dirty="0"/>
              <a:t>3)	kosztów wykonania przyłączy u odbiorców końcowych.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Koszty kwalifikowalne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33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5680" y="1988840"/>
            <a:ext cx="8445500" cy="1835970"/>
          </a:xfrm>
        </p:spPr>
        <p:txBody>
          <a:bodyPr/>
          <a:lstStyle/>
          <a:p>
            <a:r>
              <a:rPr lang="pl-PL" dirty="0" smtClean="0"/>
              <a:t>Kosztem </a:t>
            </a:r>
            <a:r>
              <a:rPr lang="pl-PL" dirty="0"/>
              <a:t>kwalifikowalnym są koszty poniesione przez ostatecznego odbiorcę wsparcia nie wcześniej niż od dnia 1 lutego </a:t>
            </a:r>
            <a:r>
              <a:rPr lang="pl-PL" dirty="0" smtClean="0"/>
              <a:t>2020 r. </a:t>
            </a:r>
            <a:r>
              <a:rPr lang="pl-PL" dirty="0"/>
              <a:t>i nie później niż do dnia 30 listopada 2025 r., w ramach przedsięwzięcia, które nie zostało zakończone do dnia złożenia wniosku, w zakresie robót budowlanych (w rozumieniu art.3 pkt 7 ustawy z dnia 7 lipca 1994 r. - Prawo budowlane (Dz. U. z 2024 r. poz. 725 z </a:t>
            </a:r>
            <a:r>
              <a:rPr lang="pl-PL" dirty="0" err="1"/>
              <a:t>późn</a:t>
            </a:r>
            <a:r>
              <a:rPr lang="pl-PL" dirty="0"/>
              <a:t>. zm.)).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Koszty kwalifikowalne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46639" y="4005064"/>
            <a:ext cx="83337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415A41"/>
                </a:solidFill>
              </a:rPr>
              <a:t>Wsparcie </a:t>
            </a:r>
            <a:r>
              <a:rPr lang="pl-PL" dirty="0">
                <a:solidFill>
                  <a:srgbClr val="415A41"/>
                </a:solidFill>
              </a:rPr>
              <a:t>jest udzielane w formie:</a:t>
            </a:r>
          </a:p>
          <a:p>
            <a:r>
              <a:rPr lang="pl-PL" dirty="0" smtClean="0">
                <a:solidFill>
                  <a:srgbClr val="415A41"/>
                </a:solidFill>
              </a:rPr>
              <a:t>1)zaliczki </a:t>
            </a:r>
            <a:r>
              <a:rPr lang="pl-PL" dirty="0">
                <a:solidFill>
                  <a:srgbClr val="415A41"/>
                </a:solidFill>
              </a:rPr>
              <a:t>na realizację przedsięwzięcia, w wysokości do 50% kosztów kwalifikowalnych, </a:t>
            </a:r>
            <a:endParaRPr lang="pl-PL" dirty="0" smtClean="0">
              <a:solidFill>
                <a:srgbClr val="415A41"/>
              </a:solidFill>
            </a:endParaRPr>
          </a:p>
          <a:p>
            <a:r>
              <a:rPr lang="pl-PL" dirty="0" smtClean="0">
                <a:solidFill>
                  <a:srgbClr val="415A41"/>
                </a:solidFill>
              </a:rPr>
              <a:t>które </a:t>
            </a:r>
            <a:r>
              <a:rPr lang="pl-PL" dirty="0">
                <a:solidFill>
                  <a:srgbClr val="415A41"/>
                </a:solidFill>
              </a:rPr>
              <a:t>nie zostały jeszcze poniesione przed dniem złożenia wniosku;</a:t>
            </a:r>
          </a:p>
          <a:p>
            <a:r>
              <a:rPr lang="pl-PL" dirty="0" smtClean="0">
                <a:solidFill>
                  <a:srgbClr val="415A41"/>
                </a:solidFill>
              </a:rPr>
              <a:t>2) refundacji </a:t>
            </a:r>
            <a:r>
              <a:rPr lang="pl-PL" dirty="0">
                <a:solidFill>
                  <a:srgbClr val="415A41"/>
                </a:solidFill>
              </a:rPr>
              <a:t>poniesionych kosztów/wydatków, jako płatność końcowa, </a:t>
            </a:r>
            <a:endParaRPr lang="pl-PL" dirty="0" smtClean="0">
              <a:solidFill>
                <a:srgbClr val="415A41"/>
              </a:solidFill>
            </a:endParaRPr>
          </a:p>
          <a:p>
            <a:r>
              <a:rPr lang="pl-PL" dirty="0" smtClean="0">
                <a:solidFill>
                  <a:srgbClr val="415A41"/>
                </a:solidFill>
              </a:rPr>
              <a:t>wypłacana </a:t>
            </a:r>
            <a:r>
              <a:rPr lang="pl-PL" dirty="0">
                <a:solidFill>
                  <a:srgbClr val="415A41"/>
                </a:solidFill>
              </a:rPr>
              <a:t>po zrealizowaniu całości przedsięwzięcia, </a:t>
            </a:r>
            <a:endParaRPr lang="pl-PL" dirty="0" smtClean="0">
              <a:solidFill>
                <a:srgbClr val="415A41"/>
              </a:solidFill>
            </a:endParaRPr>
          </a:p>
          <a:p>
            <a:r>
              <a:rPr lang="pl-PL" dirty="0" smtClean="0">
                <a:solidFill>
                  <a:srgbClr val="415A41"/>
                </a:solidFill>
              </a:rPr>
              <a:t>na </a:t>
            </a:r>
            <a:r>
              <a:rPr lang="pl-PL" dirty="0">
                <a:solidFill>
                  <a:srgbClr val="415A41"/>
                </a:solidFill>
              </a:rPr>
              <a:t>podstawie dowodów księgowych (faktury, rachunki wraz z dowodami zapłaty).</a:t>
            </a:r>
          </a:p>
        </p:txBody>
      </p:sp>
    </p:spTree>
    <p:extLst>
      <p:ext uri="{BB962C8B-B14F-4D97-AF65-F5344CB8AC3E}">
        <p14:creationId xmlns:p14="http://schemas.microsoft.com/office/powerpoint/2010/main" val="14707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9647" y="2388616"/>
            <a:ext cx="8445500" cy="320062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186938"/>
                </a:solidFill>
              </a:rPr>
              <a:t>Nowa </a:t>
            </a:r>
            <a:r>
              <a:rPr lang="pl-PL" dirty="0">
                <a:solidFill>
                  <a:srgbClr val="186938"/>
                </a:solidFill>
              </a:rPr>
              <a:t>lub zmodernizowana infrastruktura kanalizacyjna i wodociągowa, dla ludności wiejskiej-27 522 szt.</a:t>
            </a:r>
          </a:p>
          <a:p>
            <a:r>
              <a:rPr lang="pl-PL" dirty="0">
                <a:solidFill>
                  <a:srgbClr val="186938"/>
                </a:solidFill>
              </a:rPr>
              <a:t>Ze względu na rezygnację z naboru centralnego konieczny jest podział wskaźnika na poszczególne </a:t>
            </a:r>
            <a:r>
              <a:rPr lang="pl-PL" dirty="0" smtClean="0">
                <a:solidFill>
                  <a:srgbClr val="186938"/>
                </a:solidFill>
              </a:rPr>
              <a:t>województwa</a:t>
            </a:r>
          </a:p>
          <a:p>
            <a:r>
              <a:rPr lang="pl-PL" dirty="0" smtClean="0">
                <a:solidFill>
                  <a:srgbClr val="186938"/>
                </a:solidFill>
              </a:rPr>
              <a:t>Podłączenia </a:t>
            </a:r>
            <a:r>
              <a:rPr lang="pl-PL" dirty="0">
                <a:solidFill>
                  <a:srgbClr val="186938"/>
                </a:solidFill>
              </a:rPr>
              <a:t>do </a:t>
            </a:r>
            <a:r>
              <a:rPr lang="pl-PL" dirty="0" smtClean="0">
                <a:solidFill>
                  <a:srgbClr val="186938"/>
                </a:solidFill>
              </a:rPr>
              <a:t>sieci - nowe </a:t>
            </a:r>
            <a:r>
              <a:rPr lang="pl-PL" dirty="0">
                <a:solidFill>
                  <a:srgbClr val="186938"/>
                </a:solidFill>
              </a:rPr>
              <a:t>przyłącza do wybudowanej lub zmodernizowanej sieci wodociągowej lub kanalizacyjnej, wcześniej istniejące przyłącza, ponownie włączane do sieci w wyniku realizacji przedsięwzięcia, a także przydomowe oczyszczalnie  ścieków.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Wskaźnik inwestycji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70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9647" y="2388616"/>
            <a:ext cx="8445500" cy="39927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 </a:t>
            </a:r>
            <a:r>
              <a:rPr lang="pl-PL" dirty="0"/>
              <a:t>ramach naboru wniosków wnioskodawca składa jeden wniosek, dotyczący realizacji jednego </a:t>
            </a:r>
            <a:r>
              <a:rPr lang="pl-PL" dirty="0" smtClean="0"/>
              <a:t>przedsięwzięcia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Wsparcie </a:t>
            </a:r>
            <a:r>
              <a:rPr lang="pl-PL" dirty="0"/>
              <a:t>przysługuje według kolejności, ustalonej przy zastosowaniu kryteriów szczegółowych </a:t>
            </a:r>
            <a:r>
              <a:rPr lang="pl-PL" dirty="0" smtClean="0"/>
              <a:t>premiujących. W </a:t>
            </a:r>
            <a:r>
              <a:rPr lang="pl-PL" dirty="0"/>
              <a:t>pierwszej kolejności wsparcie przysługuje tym wnioskodawcom, których przedsięwzięcia uzyskały największą sumę punktów. W przypadku uzyskania takiej samej sumy punktów dla przedsięwzięć, w pierwszej kolejności wsparcie przysługuje temu wnioskodawcy, który we wniosku o wsparcie zadeklarował realizację większej liczby podłączeń do sieci. W przypadku, gdy w dalszym ciągu nie jest możliwe ustalenie kolejności, wsparcie przysługuje temu wnioskodawcy, który wcześniej złożył wniosek</a:t>
            </a:r>
            <a:r>
              <a:rPr lang="pl-PL" dirty="0" smtClean="0"/>
              <a:t>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Nabór wniosków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4" id="{BB5A6F33-183A-4027-8BE8-988AAE9070A1}" vid="{9CC1346B-C4ED-4451-9635-D426F5B8C0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Prezentacja2 - nowa</Template>
  <TotalTime>1546</TotalTime>
  <Words>1499</Words>
  <Application>Microsoft Office PowerPoint</Application>
  <PresentationFormat>Panoramiczny</PresentationFormat>
  <Paragraphs>118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Rolnictwa i Rozwoju Wsi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Kozak-Matysiak Kornelia</dc:creator>
  <cp:lastModifiedBy>Kozak-Matysiak Kornelia</cp:lastModifiedBy>
  <cp:revision>58</cp:revision>
  <dcterms:created xsi:type="dcterms:W3CDTF">2024-04-29T08:09:41Z</dcterms:created>
  <dcterms:modified xsi:type="dcterms:W3CDTF">2024-09-19T06:47:29Z</dcterms:modified>
</cp:coreProperties>
</file>