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82" r:id="rId7"/>
    <p:sldId id="267" r:id="rId8"/>
    <p:sldId id="283" r:id="rId9"/>
    <p:sldId id="284" r:id="rId10"/>
    <p:sldId id="273" r:id="rId11"/>
    <p:sldId id="285" r:id="rId12"/>
    <p:sldId id="272" r:id="rId13"/>
    <p:sldId id="276" r:id="rId14"/>
    <p:sldId id="286" r:id="rId15"/>
    <p:sldId id="287" r:id="rId16"/>
    <p:sldId id="291" r:id="rId17"/>
    <p:sldId id="292" r:id="rId18"/>
    <p:sldId id="288" r:id="rId19"/>
    <p:sldId id="289" r:id="rId20"/>
    <p:sldId id="290" r:id="rId21"/>
    <p:sldId id="293" r:id="rId22"/>
    <p:sldId id="264" r:id="rId23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938"/>
    <a:srgbClr val="FAF5EB"/>
    <a:srgbClr val="415A41"/>
    <a:srgbClr val="EBF5DE"/>
    <a:srgbClr val="587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howGuides="1">
      <p:cViewPr varScale="1">
        <p:scale>
          <a:sx n="64" d="100"/>
          <a:sy n="64" d="100"/>
        </p:scale>
        <p:origin x="632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16"/>
          <a:stretch/>
        </p:blipFill>
        <p:spPr>
          <a:xfrm>
            <a:off x="37299" y="1856"/>
            <a:ext cx="7282681" cy="6792830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955675" y="3429000"/>
            <a:ext cx="4344988" cy="2141538"/>
          </a:xfrm>
        </p:spPr>
        <p:txBody>
          <a:bodyPr/>
          <a:lstStyle>
            <a:lvl1pPr marL="0" indent="0">
              <a:buNone/>
              <a:defRPr>
                <a:solidFill>
                  <a:srgbClr val="415A41"/>
                </a:solidFill>
              </a:defRPr>
            </a:lvl1pPr>
          </a:lstStyle>
          <a:p>
            <a:pPr lvl="0"/>
            <a:r>
              <a:rPr lang="pl-PL" dirty="0"/>
              <a:t>Autor:</a:t>
            </a:r>
          </a:p>
          <a:p>
            <a:pPr lvl="0"/>
            <a:r>
              <a:rPr lang="pl-PL" dirty="0"/>
              <a:t>Data:</a:t>
            </a:r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282574" y="1531938"/>
            <a:ext cx="4834241" cy="550862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333" y="-30729"/>
            <a:ext cx="2257577" cy="6858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827" y="5876960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7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20"/>
          <a:stretch/>
        </p:blipFill>
        <p:spPr>
          <a:xfrm>
            <a:off x="37298" y="1856"/>
            <a:ext cx="7221483" cy="6792830"/>
          </a:xfrm>
          <a:prstGeom prst="rect">
            <a:avLst/>
          </a:prstGeom>
        </p:spPr>
      </p:pic>
      <p:sp>
        <p:nvSpPr>
          <p:cNvPr id="12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282575" y="1531938"/>
            <a:ext cx="4344649" cy="550862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DZIĘKUJEMY ZA UWAGĘ</a:t>
            </a:r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32" y="19964"/>
            <a:ext cx="2257577" cy="685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32" y="5876960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2E31-925D-413A-9169-4069E03AC317}" type="datetimeFigureOut">
              <a:rPr lang="pl-PL" smtClean="0"/>
              <a:t>19.09.2024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3228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2E31-925D-413A-9169-4069E03AC317}" type="datetimeFigureOut">
              <a:rPr lang="pl-PL" smtClean="0"/>
              <a:t>19.09.2024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4144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2E31-925D-413A-9169-4069E03AC317}" type="datetimeFigureOut">
              <a:rPr lang="pl-PL" smtClean="0"/>
              <a:t>19.09.2024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3343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2E31-925D-413A-9169-4069E03AC317}" type="datetimeFigureOut">
              <a:rPr lang="pl-PL" smtClean="0"/>
              <a:t>19.09.2024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0308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2E31-925D-413A-9169-4069E03AC317}" type="datetimeFigureOut">
              <a:rPr lang="pl-PL" smtClean="0"/>
              <a:t>19.09.2024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0800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2E31-925D-413A-9169-4069E03AC317}" type="datetimeFigureOut">
              <a:rPr lang="pl-PL" smtClean="0"/>
              <a:t>19.09.2024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4448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2E31-925D-413A-9169-4069E03AC317}" type="datetimeFigureOut">
              <a:rPr lang="pl-PL" smtClean="0"/>
              <a:t>19.09.2024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536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32" b="15263"/>
          <a:stretch/>
        </p:blipFill>
        <p:spPr>
          <a:xfrm>
            <a:off x="2167778" y="1"/>
            <a:ext cx="7538963" cy="5693362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3219647" y="2388617"/>
            <a:ext cx="8445500" cy="183597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415A41"/>
                </a:solidFill>
              </a:defRPr>
            </a:lvl1pPr>
          </a:lstStyle>
          <a:p>
            <a:pPr lvl="0"/>
            <a:r>
              <a:rPr lang="pl-PL" dirty="0"/>
              <a:t>Blok tekstowy</a:t>
            </a:r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25643" y="888715"/>
            <a:ext cx="5507910" cy="611188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56242" cy="68580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" y="5876960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7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40" b="18964"/>
          <a:stretch/>
        </p:blipFill>
        <p:spPr>
          <a:xfrm>
            <a:off x="37300" y="1856"/>
            <a:ext cx="4406328" cy="624229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134" y="1855"/>
            <a:ext cx="2050927" cy="693213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9" y="2481193"/>
            <a:ext cx="546736" cy="472724"/>
          </a:xfrm>
          <a:prstGeom prst="rect">
            <a:avLst/>
          </a:prstGeom>
        </p:spPr>
      </p:pic>
      <p:sp>
        <p:nvSpPr>
          <p:cNvPr id="11" name="Symbol zastępczy tekstu 10"/>
          <p:cNvSpPr>
            <a:spLocks noGrp="1"/>
          </p:cNvSpPr>
          <p:nvPr>
            <p:ph type="body" sz="quarter" idx="10" hasCustomPrompt="1"/>
          </p:nvPr>
        </p:nvSpPr>
        <p:spPr>
          <a:xfrm>
            <a:off x="985839" y="2481193"/>
            <a:ext cx="6915577" cy="9191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15A41"/>
                </a:solidFill>
              </a:defRPr>
            </a:lvl1pPr>
          </a:lstStyle>
          <a:p>
            <a:pPr lvl="0"/>
            <a:r>
              <a:rPr lang="pl-PL" dirty="0"/>
              <a:t>Blok tekstowy</a:t>
            </a: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3" y="3558794"/>
            <a:ext cx="546736" cy="472724"/>
          </a:xfrm>
          <a:prstGeom prst="rect">
            <a:avLst/>
          </a:prstGeom>
        </p:spPr>
      </p:pic>
      <p:sp>
        <p:nvSpPr>
          <p:cNvPr id="13" name="Symbol zastępczy tekstu 10"/>
          <p:cNvSpPr>
            <a:spLocks noGrp="1"/>
          </p:cNvSpPr>
          <p:nvPr>
            <p:ph type="body" sz="quarter" idx="11" hasCustomPrompt="1"/>
          </p:nvPr>
        </p:nvSpPr>
        <p:spPr>
          <a:xfrm>
            <a:off x="950762" y="3554881"/>
            <a:ext cx="6915577" cy="9191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15A41"/>
                </a:solidFill>
              </a:defRPr>
            </a:lvl1pPr>
          </a:lstStyle>
          <a:p>
            <a:pPr lvl="0"/>
            <a:r>
              <a:rPr lang="pl-PL" dirty="0"/>
              <a:t>Blok tekstowy</a:t>
            </a:r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3" y="4665112"/>
            <a:ext cx="546736" cy="472724"/>
          </a:xfrm>
          <a:prstGeom prst="rect">
            <a:avLst/>
          </a:prstGeom>
        </p:spPr>
      </p:pic>
      <p:sp>
        <p:nvSpPr>
          <p:cNvPr id="15" name="Symbol zastępczy tekstu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7042" y="4665112"/>
            <a:ext cx="6939297" cy="92802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15A41"/>
                </a:solidFill>
              </a:defRPr>
            </a:lvl1pPr>
          </a:lstStyle>
          <a:p>
            <a:pPr lvl="0"/>
            <a:r>
              <a:rPr lang="pl-PL" dirty="0"/>
              <a:t>Blok tekstowy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220663" y="981075"/>
            <a:ext cx="3671887" cy="6731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7" t="9939" r="9338" b="75761"/>
          <a:stretch/>
        </p:blipFill>
        <p:spPr>
          <a:xfrm>
            <a:off x="6157199" y="797443"/>
            <a:ext cx="979200" cy="979200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6" t="11138" r="26614" b="77739"/>
          <a:stretch/>
        </p:blipFill>
        <p:spPr>
          <a:xfrm>
            <a:off x="5117243" y="740289"/>
            <a:ext cx="979200" cy="979184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6" t="11544" r="42072" b="75745"/>
          <a:stretch/>
        </p:blipFill>
        <p:spPr>
          <a:xfrm>
            <a:off x="4146289" y="856834"/>
            <a:ext cx="979184" cy="979184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949" y="5876960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1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"/>
          <a:stretch/>
        </p:blipFill>
        <p:spPr>
          <a:xfrm>
            <a:off x="-1" y="3122"/>
            <a:ext cx="1995667" cy="685487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19" b="15263"/>
          <a:stretch/>
        </p:blipFill>
        <p:spPr>
          <a:xfrm>
            <a:off x="2167779" y="1"/>
            <a:ext cx="7600162" cy="5693362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3219647" y="2021423"/>
            <a:ext cx="8445500" cy="428393"/>
          </a:xfrm>
          <a:noFill/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415A41"/>
                </a:solidFill>
              </a:defRPr>
            </a:lvl1pPr>
          </a:lstStyle>
          <a:p>
            <a:pPr lvl="0"/>
            <a:r>
              <a:rPr lang="pl-PL" dirty="0"/>
              <a:t>TYTUŁ WYKRESU</a:t>
            </a:r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25643" y="888715"/>
            <a:ext cx="5507910" cy="611188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3" name="Symbol zastępczy wykresu 2"/>
          <p:cNvSpPr>
            <a:spLocks noGrp="1"/>
          </p:cNvSpPr>
          <p:nvPr>
            <p:ph type="chart" sz="quarter" idx="12"/>
          </p:nvPr>
        </p:nvSpPr>
        <p:spPr>
          <a:xfrm>
            <a:off x="3219450" y="2693988"/>
            <a:ext cx="8445500" cy="3489325"/>
          </a:xfrm>
        </p:spPr>
        <p:txBody>
          <a:bodyPr/>
          <a:lstStyle/>
          <a:p>
            <a:r>
              <a:rPr lang="pl-PL"/>
              <a:t>Kliknij ikonę, aby dodać wykres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" y="5951433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7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94" b="18964"/>
          <a:stretch/>
        </p:blipFill>
        <p:spPr>
          <a:xfrm>
            <a:off x="37299" y="1856"/>
            <a:ext cx="4834721" cy="6242298"/>
          </a:xfrm>
          <a:prstGeom prst="rect">
            <a:avLst/>
          </a:prstGeom>
        </p:spPr>
      </p:pic>
      <p:sp>
        <p:nvSpPr>
          <p:cNvPr id="16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1263411" y="2714365"/>
            <a:ext cx="2147835" cy="367194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quarter" idx="14" hasCustomPrompt="1"/>
          </p:nvPr>
        </p:nvSpPr>
        <p:spPr>
          <a:xfrm>
            <a:off x="476649" y="2714364"/>
            <a:ext cx="434969" cy="490305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415A41"/>
                </a:solidFill>
              </a:defRPr>
            </a:lvl1pPr>
          </a:lstStyle>
          <a:p>
            <a:r>
              <a:rPr lang="pl-PL" dirty="0"/>
              <a:t>1</a:t>
            </a:r>
          </a:p>
        </p:txBody>
      </p:sp>
      <p:sp>
        <p:nvSpPr>
          <p:cNvPr id="19" name="Symbol zastępczy tekstu 5"/>
          <p:cNvSpPr>
            <a:spLocks noGrp="1"/>
          </p:cNvSpPr>
          <p:nvPr>
            <p:ph type="body" sz="quarter" idx="16" hasCustomPrompt="1"/>
          </p:nvPr>
        </p:nvSpPr>
        <p:spPr>
          <a:xfrm>
            <a:off x="3928544" y="2714365"/>
            <a:ext cx="456443" cy="490305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415A41"/>
                </a:solidFill>
              </a:defRPr>
            </a:lvl1pPr>
          </a:lstStyle>
          <a:p>
            <a:r>
              <a:rPr lang="pl-PL" dirty="0"/>
              <a:t>2</a:t>
            </a:r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17"/>
          </p:nvPr>
        </p:nvSpPr>
        <p:spPr>
          <a:xfrm>
            <a:off x="4671543" y="2714365"/>
            <a:ext cx="2147835" cy="367194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Symbol zastępczy tekstu 2"/>
          <p:cNvSpPr>
            <a:spLocks noGrp="1"/>
          </p:cNvSpPr>
          <p:nvPr>
            <p:ph type="body" sz="quarter" idx="19" hasCustomPrompt="1"/>
          </p:nvPr>
        </p:nvSpPr>
        <p:spPr>
          <a:xfrm>
            <a:off x="220663" y="981075"/>
            <a:ext cx="3671887" cy="6731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313" y="1856"/>
            <a:ext cx="2025587" cy="685614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7" t="9939" r="9338" b="75761"/>
          <a:stretch/>
        </p:blipFill>
        <p:spPr>
          <a:xfrm>
            <a:off x="6157199" y="797443"/>
            <a:ext cx="979200" cy="9792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6" t="11138" r="26614" b="77739"/>
          <a:stretch/>
        </p:blipFill>
        <p:spPr>
          <a:xfrm>
            <a:off x="5117243" y="740289"/>
            <a:ext cx="979200" cy="97918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6" t="11544" r="42072" b="75745"/>
          <a:stretch/>
        </p:blipFill>
        <p:spPr>
          <a:xfrm>
            <a:off x="4146289" y="856834"/>
            <a:ext cx="979184" cy="979184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32" y="5876960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2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32" b="15263"/>
          <a:stretch/>
        </p:blipFill>
        <p:spPr>
          <a:xfrm>
            <a:off x="2056867" y="21398"/>
            <a:ext cx="7711074" cy="5693362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783" y="1960224"/>
            <a:ext cx="8522525" cy="489592"/>
          </a:xfrm>
          <a:solidFill>
            <a:srgbClr val="415A41"/>
          </a:solidFill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 TABELI</a:t>
            </a:r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3219646" y="863030"/>
            <a:ext cx="5813905" cy="611188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sz="quarter" idx="12"/>
          </p:nvPr>
        </p:nvSpPr>
        <p:spPr>
          <a:xfrm>
            <a:off x="3203782" y="2632287"/>
            <a:ext cx="8522525" cy="2877479"/>
          </a:xfrm>
        </p:spPr>
        <p:txBody>
          <a:bodyPr/>
          <a:lstStyle/>
          <a:p>
            <a:r>
              <a:rPr lang="pl-PL"/>
              <a:t>Kliknij ikonę, aby dodać tabelę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0" y="0"/>
            <a:ext cx="1967525" cy="685799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" y="5951433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"/>
          <a:stretch/>
        </p:blipFill>
        <p:spPr>
          <a:xfrm>
            <a:off x="-1" y="3122"/>
            <a:ext cx="1995667" cy="685487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32" b="15263"/>
          <a:stretch/>
        </p:blipFill>
        <p:spPr>
          <a:xfrm>
            <a:off x="2118065" y="1"/>
            <a:ext cx="7600162" cy="5693362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3219647" y="2021422"/>
            <a:ext cx="8445500" cy="489600"/>
          </a:xfrm>
          <a:solidFill>
            <a:srgbClr val="415A41"/>
          </a:solidFill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 TABELI</a:t>
            </a:r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25643" y="888715"/>
            <a:ext cx="5507910" cy="611188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3" name="Symbol zastępczy tabeli 12"/>
          <p:cNvSpPr>
            <a:spLocks noGrp="1"/>
          </p:cNvSpPr>
          <p:nvPr>
            <p:ph type="tbl" sz="quarter" idx="12"/>
          </p:nvPr>
        </p:nvSpPr>
        <p:spPr>
          <a:xfrm>
            <a:off x="3219450" y="2755811"/>
            <a:ext cx="8445500" cy="2265362"/>
          </a:xfrm>
        </p:spPr>
        <p:txBody>
          <a:bodyPr/>
          <a:lstStyle/>
          <a:p>
            <a:r>
              <a:rPr lang="pl-PL"/>
              <a:t>Kliknij ikonę, aby dodać tabelę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" y="5951433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4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94" b="18964"/>
          <a:stretch/>
        </p:blipFill>
        <p:spPr>
          <a:xfrm>
            <a:off x="37299" y="1856"/>
            <a:ext cx="4834721" cy="6242298"/>
          </a:xfrm>
          <a:prstGeom prst="rect">
            <a:avLst/>
          </a:prstGeom>
        </p:spPr>
      </p:pic>
      <p:sp>
        <p:nvSpPr>
          <p:cNvPr id="22" name="Symbol zastępczy tekstu 2"/>
          <p:cNvSpPr>
            <a:spLocks noGrp="1"/>
          </p:cNvSpPr>
          <p:nvPr>
            <p:ph type="body" sz="quarter" idx="19" hasCustomPrompt="1"/>
          </p:nvPr>
        </p:nvSpPr>
        <p:spPr>
          <a:xfrm>
            <a:off x="220663" y="981075"/>
            <a:ext cx="3671887" cy="6731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313" y="1856"/>
            <a:ext cx="2025587" cy="6856144"/>
          </a:xfrm>
          <a:prstGeom prst="rect">
            <a:avLst/>
          </a:prstGeom>
        </p:spPr>
      </p:pic>
      <p:sp>
        <p:nvSpPr>
          <p:cNvPr id="4" name="Symbol zastępczy obrazu 3"/>
          <p:cNvSpPr>
            <a:spLocks noGrp="1"/>
          </p:cNvSpPr>
          <p:nvPr>
            <p:ph type="pic" sz="quarter" idx="20"/>
          </p:nvPr>
        </p:nvSpPr>
        <p:spPr>
          <a:xfrm>
            <a:off x="953997" y="2755900"/>
            <a:ext cx="4406900" cy="2876550"/>
          </a:xfrm>
          <a:ln w="762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32" y="5876960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2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75" b="15263"/>
          <a:stretch/>
        </p:blipFill>
        <p:spPr>
          <a:xfrm>
            <a:off x="2189217" y="-1475"/>
            <a:ext cx="7578723" cy="5693362"/>
          </a:xfrm>
          <a:prstGeom prst="rect">
            <a:avLst/>
          </a:prstGeom>
        </p:spPr>
      </p:pic>
      <p:sp>
        <p:nvSpPr>
          <p:cNvPr id="11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25642" y="888715"/>
            <a:ext cx="5507910" cy="611188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FAF5EB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0" y="0"/>
            <a:ext cx="1967525" cy="6857999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12"/>
          </p:nvPr>
        </p:nvSpPr>
        <p:spPr>
          <a:xfrm>
            <a:off x="7363660" y="2041541"/>
            <a:ext cx="3972017" cy="3911105"/>
          </a:xfrm>
          <a:ln w="762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r>
              <a:rPr lang="pl-PL"/>
              <a:t>Kliknij ikonę, aby dodać obraz</a:t>
            </a:r>
          </a:p>
        </p:txBody>
      </p:sp>
      <p:sp>
        <p:nvSpPr>
          <p:cNvPr id="13" name="Symbol zastępczy obrazu 4"/>
          <p:cNvSpPr>
            <a:spLocks noGrp="1"/>
          </p:cNvSpPr>
          <p:nvPr>
            <p:ph type="pic" sz="quarter" idx="14"/>
          </p:nvPr>
        </p:nvSpPr>
        <p:spPr>
          <a:xfrm>
            <a:off x="3365192" y="2021422"/>
            <a:ext cx="3970800" cy="3911105"/>
          </a:xfrm>
          <a:ln w="762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r>
              <a:rPr lang="pl-PL"/>
              <a:t>Kliknij ikonę, aby dodać obraz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" y="5951433"/>
            <a:ext cx="1923874" cy="5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6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C2E31-925D-413A-9169-4069E03AC317}" type="datetimeFigureOut">
              <a:rPr lang="pl-PL" smtClean="0"/>
              <a:t>19.09.2024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392D-D5FB-42A2-9DE2-6661B36F3A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87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1" r:id="rId5"/>
    <p:sldLayoutId id="2147483660" r:id="rId6"/>
    <p:sldLayoutId id="2147483665" r:id="rId7"/>
    <p:sldLayoutId id="2147483663" r:id="rId8"/>
    <p:sldLayoutId id="2147483664" r:id="rId9"/>
    <p:sldLayoutId id="214748366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sip.legalis.pl/document-view.seam?documentId=mfrxilrtg4ytgnrvhe4tmltqmfyc4nbyha4tknbzgi&amp;refSource=hyp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47328" y="2348880"/>
            <a:ext cx="9433048" cy="3168352"/>
          </a:xfrm>
        </p:spPr>
        <p:txBody>
          <a:bodyPr/>
          <a:lstStyle/>
          <a:p>
            <a:endParaRPr lang="pl-PL" dirty="0">
              <a:solidFill>
                <a:srgbClr val="186938"/>
              </a:solidFill>
            </a:endParaRPr>
          </a:p>
          <a:p>
            <a:r>
              <a:rPr lang="pl-PL" dirty="0">
                <a:solidFill>
                  <a:srgbClr val="186938"/>
                </a:solidFill>
              </a:rPr>
              <a:t>Inwestycje w zwiększanie potencjału zrównoważonej gospodarki wodnej na obszarach wiejskich Krajowego Planu Odbudowy i Zwiększania Odporności</a:t>
            </a:r>
          </a:p>
          <a:p>
            <a:endParaRPr lang="pl-PL" sz="4000" dirty="0">
              <a:solidFill>
                <a:srgbClr val="186938"/>
              </a:solidFill>
            </a:endParaRPr>
          </a:p>
          <a:p>
            <a:endParaRPr lang="pl-PL" sz="4000" dirty="0">
              <a:solidFill>
                <a:srgbClr val="186938"/>
              </a:solidFill>
            </a:endParaRPr>
          </a:p>
          <a:p>
            <a:pPr algn="r"/>
            <a:r>
              <a:rPr lang="pl-PL" sz="1800" dirty="0">
                <a:solidFill>
                  <a:srgbClr val="186938"/>
                </a:solidFill>
              </a:rPr>
              <a:t>Dobre praktyki gospodarowania zasobami wodnymi w rolnictwie i na obszarach wiejskich</a:t>
            </a:r>
          </a:p>
          <a:p>
            <a:pPr algn="r"/>
            <a:r>
              <a:rPr lang="pl-PL" sz="1800" dirty="0">
                <a:solidFill>
                  <a:srgbClr val="186938"/>
                </a:solidFill>
              </a:rPr>
              <a:t>Minikowo, 19.09.2024</a:t>
            </a:r>
          </a:p>
          <a:p>
            <a:endParaRPr lang="pl-PL" dirty="0">
              <a:solidFill>
                <a:srgbClr val="1869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26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525643" y="888714"/>
            <a:ext cx="5507910" cy="740085"/>
          </a:xfrm>
        </p:spPr>
        <p:txBody>
          <a:bodyPr>
            <a:noAutofit/>
          </a:bodyPr>
          <a:lstStyle/>
          <a:p>
            <a:r>
              <a:rPr lang="pl-PL" sz="2400" dirty="0"/>
              <a:t>Koszty inwestycji</a:t>
            </a:r>
          </a:p>
        </p:txBody>
      </p:sp>
      <p:sp>
        <p:nvSpPr>
          <p:cNvPr id="5" name="Prostokąt 4"/>
          <p:cNvSpPr/>
          <p:nvPr/>
        </p:nvSpPr>
        <p:spPr>
          <a:xfrm>
            <a:off x="3215680" y="1916832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3215680" y="1484784"/>
            <a:ext cx="8424936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/>
          </a:p>
          <a:p>
            <a:pPr>
              <a:spcAft>
                <a:spcPts val="600"/>
              </a:spcAft>
            </a:pPr>
            <a:r>
              <a:rPr lang="pl-PL" sz="2400" b="1" dirty="0"/>
              <a:t>KOSZTY KWALIFIKOWALNE:</a:t>
            </a:r>
          </a:p>
          <a:p>
            <a:r>
              <a:rPr lang="pl-PL" sz="2000" u="sng" dirty="0"/>
              <a:t>w przypadku JST i ich związków:</a:t>
            </a:r>
          </a:p>
          <a:p>
            <a:pPr marL="457200" indent="-457200">
              <a:buFont typeface="Calibri" panose="020F0502020204030204" pitchFamily="34" charset="0"/>
              <a:buChar char="−"/>
            </a:pPr>
            <a:r>
              <a:rPr lang="pl-PL" sz="2000" dirty="0"/>
              <a:t>koszty budowy lub przebudowy lub odbudowy lub rozbudowy urządzeń melioracji wodnych z uwzględnieniem retencjonowania wody;</a:t>
            </a:r>
          </a:p>
          <a:p>
            <a:pPr marL="457200" indent="-457200">
              <a:buFont typeface="Calibri" panose="020F0502020204030204" pitchFamily="34" charset="0"/>
              <a:buChar char="−"/>
            </a:pPr>
            <a:r>
              <a:rPr lang="pl-PL" sz="2000" dirty="0"/>
              <a:t>koszty budowy nowych niewielkich urządzeń wodnych, w szczególności ograniczających odpływ wody, z uwzględnieniem jej retencjonowania oraz możliwości przeciwdziałania skutkom suszy;</a:t>
            </a:r>
          </a:p>
          <a:p>
            <a:pPr marL="457200" indent="-457200">
              <a:buFont typeface="Calibri" panose="020F0502020204030204" pitchFamily="34" charset="0"/>
              <a:buChar char="−"/>
            </a:pPr>
            <a:r>
              <a:rPr lang="pl-PL" sz="2000" dirty="0"/>
              <a:t>koszty modernizacji istniejących niewielkich urządzeń wodnych, w szczególności ograniczających odpływ wody, z uwzględnieniem jej retencjonowania oraz możliwości wykorzystania wody dla przeciwdziałania skutkom suszy;</a:t>
            </a:r>
          </a:p>
          <a:p>
            <a:pPr marL="457200" indent="-457200">
              <a:buFont typeface="Calibri" panose="020F0502020204030204" pitchFamily="34" charset="0"/>
              <a:buChar char="−"/>
            </a:pPr>
            <a:r>
              <a:rPr lang="pl-PL" sz="2000" dirty="0"/>
              <a:t>koszty zastosowanych rozwiązań opartych na przyrodzie; </a:t>
            </a:r>
          </a:p>
          <a:p>
            <a:pPr marL="457200" indent="-457200">
              <a:buFont typeface="Calibri" panose="020F0502020204030204" pitchFamily="34" charset="0"/>
              <a:buChar char="−"/>
            </a:pPr>
            <a:r>
              <a:rPr lang="pl-PL" sz="2000" dirty="0"/>
              <a:t>koszty ogólne, związane bezpośrednio z realizacją przedsięwzięć (jak np. koszt pozwoleń i zgód, koszt nadzoru inwestorskiego itp.) w wysokości nieprzekraczającej 10% pozostałych kosztów kwalifikowalnych.</a:t>
            </a:r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480850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525643" y="888714"/>
            <a:ext cx="5507910" cy="740085"/>
          </a:xfrm>
        </p:spPr>
        <p:txBody>
          <a:bodyPr>
            <a:noAutofit/>
          </a:bodyPr>
          <a:lstStyle/>
          <a:p>
            <a:r>
              <a:rPr lang="pl-PL" sz="2400" dirty="0"/>
              <a:t>Koszty inwestycji</a:t>
            </a:r>
          </a:p>
        </p:txBody>
      </p:sp>
      <p:sp>
        <p:nvSpPr>
          <p:cNvPr id="5" name="Prostokąt 4"/>
          <p:cNvSpPr/>
          <p:nvPr/>
        </p:nvSpPr>
        <p:spPr>
          <a:xfrm>
            <a:off x="3215680" y="1916832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3215680" y="1916832"/>
            <a:ext cx="8424936" cy="1880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/>
          </a:p>
          <a:p>
            <a:pPr>
              <a:spcAft>
                <a:spcPts val="600"/>
              </a:spcAft>
            </a:pPr>
            <a:r>
              <a:rPr lang="pl-PL" sz="2400" b="1" dirty="0"/>
              <a:t>KOSZTY KWALIFIKOWALNE:</a:t>
            </a:r>
          </a:p>
          <a:p>
            <a:r>
              <a:rPr lang="pl-PL" sz="2000" u="sng" dirty="0"/>
              <a:t>w przypadku PGW WP:</a:t>
            </a:r>
          </a:p>
          <a:p>
            <a:r>
              <a:rPr lang="pl-PL" sz="900" u="sng" dirty="0"/>
              <a:t> </a:t>
            </a:r>
          </a:p>
          <a:p>
            <a:pPr marL="285750" lvl="0" indent="-285750" algn="just">
              <a:lnSpc>
                <a:spcPct val="115000"/>
              </a:lnSpc>
              <a:buFont typeface="Calibri" panose="020F0502020204030204" pitchFamily="34" charset="0"/>
              <a:buChar char="−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koszty prac inwentaryzacyjnych w celu stworzenia bazy danych urządzeń melioracji wodnych i gruntów zmeliorowanych.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215190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525643" y="888714"/>
            <a:ext cx="5507910" cy="740085"/>
          </a:xfrm>
        </p:spPr>
        <p:txBody>
          <a:bodyPr>
            <a:noAutofit/>
          </a:bodyPr>
          <a:lstStyle/>
          <a:p>
            <a:r>
              <a:rPr lang="pl-PL" sz="2400" dirty="0"/>
              <a:t>Koszty inwestycji</a:t>
            </a:r>
          </a:p>
        </p:txBody>
      </p:sp>
      <p:sp>
        <p:nvSpPr>
          <p:cNvPr id="4" name="Prostokąt 3"/>
          <p:cNvSpPr/>
          <p:nvPr/>
        </p:nvSpPr>
        <p:spPr>
          <a:xfrm>
            <a:off x="3143672" y="1916832"/>
            <a:ext cx="77048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KOSZTY NIEKWALIFIKOWALNE:</a:t>
            </a:r>
          </a:p>
          <a:p>
            <a:endParaRPr lang="pl-P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VAT;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zakup  maszyn, urządzeń, środków transportu;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budowa lub modernizacja dużych urządzeń piętrzących i elektrowni wodnych oraz przedsięwzięć nie spełniających zasad DNSH;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wynagrodzenia pracowników stałego personelu ostatecznego odbiorcy wsparcia.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koszty instytucji publicznych oraz administracji, związane z obsługą przygotowania i realizacji reform i inwestycji w ramach planu rozwojowego (w tym wynagrodzenia urzędników).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/>
          </a:p>
          <a:p>
            <a:endParaRPr lang="pl-PL" sz="2000" u="sng" dirty="0"/>
          </a:p>
        </p:txBody>
      </p:sp>
    </p:spTree>
    <p:extLst>
      <p:ext uri="{BB962C8B-B14F-4D97-AF65-F5344CB8AC3E}">
        <p14:creationId xmlns:p14="http://schemas.microsoft.com/office/powerpoint/2010/main" val="472683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3219647" y="1988841"/>
            <a:ext cx="8445500" cy="367240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</a:rPr>
              <a:t>Wobec tego, iż jako ostateczni odbiorcy wsparcia w ramach przedmiotowej inwestycji zostali wskazani, oprócz gmin i ich związków, również mieszkańcy obszarów wiejskich, możliwe jest wdrożenie w ramach tej inwestycji tzw. </a:t>
            </a:r>
            <a:r>
              <a:rPr lang="pl-PL" sz="1600" b="1" dirty="0">
                <a:solidFill>
                  <a:schemeClr val="tx1"/>
                </a:solidFill>
              </a:rPr>
              <a:t>projektów parasolowych.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</a:rPr>
              <a:t>Według tej koncepcji wnioskodawcą byłaby gmina lub związek gmin, a ostatecznym odbiorcą wsparcia mieszkańcy obszarów wiejskich, w tym rolnicy. W ramach projektów nie będzie brane pod uwagę wsparcie w systemy nawadniające.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</a:rPr>
              <a:t>Zgodnie z założeniami, gmina odpowiadałaby za przygotowanie, realizację, rozliczenie oraz utrzymanie trwałości projektu. W ramach projektu gmina odpowiadałaby za przeprowadzenie wyboru mieszkańców – ostatecznych odbiorców wsparcia w drodze otwartego naboru i podpisywałaby z nimi stosowne umowy.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</a:rPr>
              <a:t>Jednostka Wspierająca Plan Rozwojowy odpowiadałaby przede wszystkim za przeprowadzenie naboru dla gmin, ocenę wniosków, zawieranie umów z wnioskodawcami oraz weryfikację wykonania projektu i utrzymania jego trwałości.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Projekty Parasolowe</a:t>
            </a:r>
          </a:p>
        </p:txBody>
      </p:sp>
    </p:spTree>
    <p:extLst>
      <p:ext uri="{BB962C8B-B14F-4D97-AF65-F5344CB8AC3E}">
        <p14:creationId xmlns:p14="http://schemas.microsoft.com/office/powerpoint/2010/main" val="3573533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525643" y="888714"/>
            <a:ext cx="5507910" cy="740085"/>
          </a:xfrm>
        </p:spPr>
        <p:txBody>
          <a:bodyPr>
            <a:noAutofit/>
          </a:bodyPr>
          <a:lstStyle/>
          <a:p>
            <a:r>
              <a:rPr lang="pl-PL" sz="2400" dirty="0"/>
              <a:t>Nabór wniosków o wsparcie</a:t>
            </a:r>
          </a:p>
        </p:txBody>
      </p:sp>
      <p:sp>
        <p:nvSpPr>
          <p:cNvPr id="4" name="Prostokąt 3"/>
          <p:cNvSpPr/>
          <p:nvPr/>
        </p:nvSpPr>
        <p:spPr>
          <a:xfrm>
            <a:off x="3143672" y="1916832"/>
            <a:ext cx="756084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SzPts val="1000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Nabór wniosków prowadzony jest w trybie konkurencyjnym w sposób jawny, z zapewnieniem publicznego dostępu do informacji, tj.: zasad przeprowadzania, listy ocenionych wniosków i listy wniosków wybranych do finansowania.</a:t>
            </a: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Aft>
                <a:spcPts val="600"/>
              </a:spcAft>
              <a:buSzPts val="1000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Wniosek zawiera dane niezbędne do udzielenia wsparcia:</a:t>
            </a:r>
            <a:endParaRPr lang="pl-PL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lvl="1" indent="-285750" algn="just">
              <a:spcAft>
                <a:spcPts val="600"/>
              </a:spcAft>
              <a:buFont typeface="+mj-lt"/>
              <a:buAutoNum type="arabicParenR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nazwę wnioskodawcy;</a:t>
            </a:r>
            <a:endParaRPr lang="pl-PL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lvl="1" indent="-285750" algn="just">
              <a:spcAft>
                <a:spcPts val="600"/>
              </a:spcAft>
              <a:buFont typeface="+mj-lt"/>
              <a:buAutoNum type="arabicParenR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siedzibę i adres wnioskodawcy;</a:t>
            </a:r>
            <a:endParaRPr lang="pl-PL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lvl="1" indent="-285750" algn="just">
              <a:spcAft>
                <a:spcPts val="600"/>
              </a:spcAft>
              <a:buFont typeface="+mj-lt"/>
              <a:buAutoNum type="arabicParenR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numer identyfikacji podatkowej (NIP) wnioskodawcy, o ile taki posiada;</a:t>
            </a:r>
            <a:endParaRPr lang="pl-PL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lvl="1" indent="-285750" algn="just">
              <a:spcAft>
                <a:spcPts val="600"/>
              </a:spcAft>
              <a:buFont typeface="+mj-lt"/>
              <a:buAutoNum type="arabicParenR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numer identyfikacyjny w krajowym rejestrze urzędowym podmiotów gospodarki narodowej (REGON) wnioskodawcy, o ile został nadany;</a:t>
            </a:r>
            <a:endParaRPr lang="pl-PL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lvl="1" indent="-285750" algn="just">
              <a:spcAft>
                <a:spcPts val="600"/>
              </a:spcAft>
              <a:buFont typeface="+mj-lt"/>
              <a:buAutoNum type="arabicParenR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informacje o przedsięwzięciu, w tym: nazwa i lokalizacja przedsięwzięcia oraz termin realizacji;</a:t>
            </a:r>
            <a:endParaRPr lang="pl-PL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lvl="1" indent="-285750" algn="just">
              <a:spcAft>
                <a:spcPts val="600"/>
              </a:spcAft>
              <a:buFont typeface="+mj-lt"/>
              <a:buAutoNum type="arabicParenR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harmonogram rzeczowo-finansowy, </a:t>
            </a:r>
            <a:endParaRPr lang="pl-PL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lvl="1" indent="-285750" algn="just">
              <a:spcAft>
                <a:spcPts val="600"/>
              </a:spcAft>
              <a:buFont typeface="+mj-lt"/>
              <a:buAutoNum type="arabicParenR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wysokość wnioskowanego wsparcia;</a:t>
            </a:r>
            <a:endParaRPr lang="pl-PL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lvl="1" indent="-285750" algn="just">
              <a:spcAft>
                <a:spcPts val="600"/>
              </a:spcAft>
              <a:buFont typeface="+mj-lt"/>
              <a:buAutoNum type="arabicParenR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oświadczenia i zobowiązania wnioskodawcy;</a:t>
            </a:r>
            <a:endParaRPr lang="pl-PL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lvl="1" indent="-285750" algn="just">
              <a:spcAft>
                <a:spcPts val="600"/>
              </a:spcAft>
              <a:buFont typeface="+mj-lt"/>
              <a:buAutoNum type="arabicParenR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informacje o wymaganych dokumentach;</a:t>
            </a:r>
            <a:endParaRPr lang="pl-PL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lvl="1" indent="-285750" algn="just">
              <a:spcAft>
                <a:spcPts val="600"/>
              </a:spcAft>
              <a:buFont typeface="+mj-lt"/>
              <a:buAutoNum type="arabicParenR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opis przedsięwzięcia;</a:t>
            </a:r>
            <a:endParaRPr lang="pl-PL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lvl="1" indent="-285750" algn="just">
              <a:spcAft>
                <a:spcPts val="600"/>
              </a:spcAft>
              <a:buFont typeface="+mj-lt"/>
              <a:buAutoNum type="arabicParenR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oświadczenie o braku podwójnego finansowania przedsięwzięcia realizowanego przez OOW.</a:t>
            </a:r>
            <a:endParaRPr lang="pl-PL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pl-PL" sz="2000" dirty="0"/>
          </a:p>
          <a:p>
            <a:endParaRPr lang="pl-PL" sz="2000" u="sng" dirty="0"/>
          </a:p>
        </p:txBody>
      </p:sp>
    </p:spTree>
    <p:extLst>
      <p:ext uri="{BB962C8B-B14F-4D97-AF65-F5344CB8AC3E}">
        <p14:creationId xmlns:p14="http://schemas.microsoft.com/office/powerpoint/2010/main" val="3224397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525643" y="888714"/>
            <a:ext cx="5507910" cy="740085"/>
          </a:xfrm>
        </p:spPr>
        <p:txBody>
          <a:bodyPr>
            <a:noAutofit/>
          </a:bodyPr>
          <a:lstStyle/>
          <a:p>
            <a:r>
              <a:rPr lang="pl-PL" sz="2400" dirty="0"/>
              <a:t>Procedura oceny przedsięwzięć</a:t>
            </a:r>
          </a:p>
        </p:txBody>
      </p:sp>
      <p:sp>
        <p:nvSpPr>
          <p:cNvPr id="4" name="Prostokąt 3"/>
          <p:cNvSpPr/>
          <p:nvPr/>
        </p:nvSpPr>
        <p:spPr>
          <a:xfrm>
            <a:off x="3143672" y="1916832"/>
            <a:ext cx="729647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l-PL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Wniosek, złożony na formularzu udostępnionym w systemie CST2021, będzie podlegał ocenie w zakresie spełniania następujących kryteriów:</a:t>
            </a:r>
            <a:endParaRPr lang="pl-PL" sz="1800" u="none" strike="noStrike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wniosek został złożony w terminie;</a:t>
            </a: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wniosek jest kompletny i poprawny oraz zawiera wszystkie niezbędne załączniki;</a:t>
            </a: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wnioskodawca spełnia warunki udzielenia wsparcia;</a:t>
            </a: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arenR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wniosek spełnia horyzontalne kryteria wyboru przedsięwzięć.</a:t>
            </a: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Aft>
                <a:spcPts val="600"/>
              </a:spcAft>
            </a:pP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Aft>
                <a:spcPts val="6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Niespełnienie któregokolwiek z kryteriów skutkuje uzyskaniem przez wniosek negatywnej oceny.</a:t>
            </a:r>
          </a:p>
          <a:p>
            <a:pPr lvl="0" algn="just">
              <a:spcAft>
                <a:spcPts val="600"/>
              </a:spcAft>
            </a:pP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/>
          </a:p>
          <a:p>
            <a:endParaRPr lang="pl-PL" sz="2000" u="sng" dirty="0"/>
          </a:p>
        </p:txBody>
      </p:sp>
    </p:spTree>
    <p:extLst>
      <p:ext uri="{BB962C8B-B14F-4D97-AF65-F5344CB8AC3E}">
        <p14:creationId xmlns:p14="http://schemas.microsoft.com/office/powerpoint/2010/main" val="3653103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525643" y="888714"/>
            <a:ext cx="5507910" cy="740085"/>
          </a:xfrm>
        </p:spPr>
        <p:txBody>
          <a:bodyPr>
            <a:noAutofit/>
          </a:bodyPr>
          <a:lstStyle/>
          <a:p>
            <a:r>
              <a:rPr lang="pl-PL" sz="2400" dirty="0"/>
              <a:t>Procedura oceny przedsięwzięć</a:t>
            </a:r>
          </a:p>
        </p:txBody>
      </p:sp>
      <p:sp>
        <p:nvSpPr>
          <p:cNvPr id="4" name="Prostokąt 3"/>
          <p:cNvSpPr/>
          <p:nvPr/>
        </p:nvSpPr>
        <p:spPr>
          <a:xfrm>
            <a:off x="3143672" y="1916832"/>
            <a:ext cx="729647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l-PL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Kryteria premiujące (B):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Rozwiązania oparte na przyrodzie – weryfikowane jest czy przedsięwzięcie obejmuje rozwiązania oparte na przyrodzie, tj. projekty, które opierają się na naturalnych procesach ekosystemowych (np. budowa drewnianych umocnień brzegów z kłód, umocnienie brzegów przez nasadzenie drzew) – 0/5/30 pkt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Przedsięwzięcie jest realizowane w powiatach o dużym znaczeniu rolnictwa – weryfikowane jest czy przedsięwzięcie jest realizowane na terenie powiatu, gdzie udział powierzchni użytków rolnych w powierzchni ogółem powiatu wynosi powyżej 50%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>
              <a:spcAft>
                <a:spcPts val="600"/>
              </a:spcAft>
            </a:pP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/>
          </a:p>
          <a:p>
            <a:endParaRPr lang="pl-PL" sz="2000" u="sng" dirty="0"/>
          </a:p>
        </p:txBody>
      </p:sp>
    </p:spTree>
    <p:extLst>
      <p:ext uri="{BB962C8B-B14F-4D97-AF65-F5344CB8AC3E}">
        <p14:creationId xmlns:p14="http://schemas.microsoft.com/office/powerpoint/2010/main" val="635522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525643" y="888714"/>
            <a:ext cx="5507910" cy="740085"/>
          </a:xfrm>
        </p:spPr>
        <p:txBody>
          <a:bodyPr>
            <a:noAutofit/>
          </a:bodyPr>
          <a:lstStyle/>
          <a:p>
            <a:r>
              <a:rPr lang="pl-PL" sz="2400" dirty="0"/>
              <a:t>Procedura oceny przedsięwzięć</a:t>
            </a:r>
          </a:p>
        </p:txBody>
      </p:sp>
      <p:sp>
        <p:nvSpPr>
          <p:cNvPr id="4" name="Prostokąt 3"/>
          <p:cNvSpPr/>
          <p:nvPr/>
        </p:nvSpPr>
        <p:spPr>
          <a:xfrm>
            <a:off x="3143672" y="2276872"/>
            <a:ext cx="729647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l-PL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Kryteria premiujące (B):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Udział beneficjenta w lokalnym planowaniu gospodarki wodnej – weryfikowane jest beneficjent jest członkiem LPW – 0/5 pkt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Udział społeczeństwa w określaniu potrzeb w zakresie gospodarowania wodą – weryfikowane jest czy przedsięwzięcie zostało ujęte w Planie wieloletnim LPW jako inwestycja na terenie działania danego LPW – 0/5 pkt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>
              <a:spcAft>
                <a:spcPts val="600"/>
              </a:spcAft>
            </a:pP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/>
          </a:p>
          <a:p>
            <a:endParaRPr lang="pl-PL" sz="2000" u="sng" dirty="0"/>
          </a:p>
        </p:txBody>
      </p:sp>
    </p:spTree>
    <p:extLst>
      <p:ext uri="{BB962C8B-B14F-4D97-AF65-F5344CB8AC3E}">
        <p14:creationId xmlns:p14="http://schemas.microsoft.com/office/powerpoint/2010/main" val="2756266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525643" y="888714"/>
            <a:ext cx="5507910" cy="740085"/>
          </a:xfrm>
        </p:spPr>
        <p:txBody>
          <a:bodyPr>
            <a:noAutofit/>
          </a:bodyPr>
          <a:lstStyle/>
          <a:p>
            <a:r>
              <a:rPr lang="pl-PL" sz="2400" dirty="0"/>
              <a:t>Źródła finansowania</a:t>
            </a:r>
          </a:p>
        </p:txBody>
      </p:sp>
      <p:sp>
        <p:nvSpPr>
          <p:cNvPr id="4" name="Prostokąt 3"/>
          <p:cNvSpPr/>
          <p:nvPr/>
        </p:nvSpPr>
        <p:spPr>
          <a:xfrm>
            <a:off x="3143672" y="2132856"/>
            <a:ext cx="72964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Inwestycje, których realizacja jest finansowana z wykorzystaniem środków pożyczki, mogą być finansowane z budżetu państwa w formie wsparcia o charakterze bezzwrotnym, na zasadach określonych w ustawie o finansach publicznych (umowa dotacji).</a:t>
            </a:r>
          </a:p>
          <a:p>
            <a:endParaRPr lang="pl-PL" sz="2000" dirty="0"/>
          </a:p>
          <a:p>
            <a:r>
              <a:rPr lang="pl-PL" sz="2000" dirty="0"/>
              <a:t>W budżecie państwa tworzy się rezerwę celową na finansowanie wsparcia o charakterze bezzwrotnym. Podziału rezerwy celowej dokonuje się na wniosek właściwego dysponenta części budżetowej zaakceptowany przez </a:t>
            </a:r>
            <a:r>
              <a:rPr lang="pl-PL" sz="2000" dirty="0" err="1"/>
              <a:t>MFiPR</a:t>
            </a:r>
            <a:r>
              <a:rPr lang="pl-PL" sz="2000" dirty="0"/>
              <a:t>.</a:t>
            </a:r>
            <a:endParaRPr lang="pl-P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/>
          </a:p>
          <a:p>
            <a:endParaRPr lang="pl-PL" sz="2000" u="sng" dirty="0"/>
          </a:p>
        </p:txBody>
      </p:sp>
    </p:spTree>
    <p:extLst>
      <p:ext uri="{BB962C8B-B14F-4D97-AF65-F5344CB8AC3E}">
        <p14:creationId xmlns:p14="http://schemas.microsoft.com/office/powerpoint/2010/main" val="2507498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525643" y="888714"/>
            <a:ext cx="5507910" cy="740085"/>
          </a:xfrm>
        </p:spPr>
        <p:txBody>
          <a:bodyPr>
            <a:noAutofit/>
          </a:bodyPr>
          <a:lstStyle/>
          <a:p>
            <a:r>
              <a:rPr lang="pl-PL" sz="2400" dirty="0"/>
              <a:t>Umowa o objęcie przedsięwzięcia wsparciem bezzwrotnym</a:t>
            </a:r>
          </a:p>
        </p:txBody>
      </p:sp>
      <p:sp>
        <p:nvSpPr>
          <p:cNvPr id="4" name="Prostokąt 3"/>
          <p:cNvSpPr/>
          <p:nvPr/>
        </p:nvSpPr>
        <p:spPr>
          <a:xfrm>
            <a:off x="3143672" y="1916832"/>
            <a:ext cx="72964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IOI zawiera z podmiotem wnioskującym o objęcie wsparciem umowę o objęcie przedsięwzięcia wsparciem z planu rozwojowego.</a:t>
            </a:r>
          </a:p>
          <a:p>
            <a:endParaRPr lang="pl-PL" dirty="0"/>
          </a:p>
          <a:p>
            <a:r>
              <a:rPr lang="pl-PL" dirty="0"/>
              <a:t>Umowa określa zasady realizacji przedsięwzięcia, w tym w szczególności: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pis przedsięwzięcia, w tym cel, na jaki przyznano środki i termin jego realizacji;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wysokość przyznanych środków, terminy i warunki przekazywania środków, a także harmonogram dokonywania wydatków przez ostatecznego odbiorcę wsparcia; 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zobowiązanie do przechowywania dokumentów niezbędnych do przeprowadzenia kontroli przez okres wskazany w umowie;</a:t>
            </a:r>
            <a:endParaRPr lang="pl-PL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zobowiązanie do poddania się kontroli i tryb kontroli realizacji przedsięwzięcia;</a:t>
            </a:r>
            <a:endParaRPr lang="pl-PL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termin i sposób rozliczenia przedsięwzięcia;</a:t>
            </a:r>
            <a:endParaRPr lang="pl-PL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formy zabezpieczeń należytego wykonania zobowiązań wynikających z umowy;</a:t>
            </a:r>
            <a:endParaRPr lang="pl-PL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warunki rozwiązania umowy ze względu na nieprawidłowości występujące w trakcie realizacji przedsięwzięcia;</a:t>
            </a:r>
            <a:endParaRPr lang="pl-PL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warunki i terminy zwrotu środków, w tym środków nieprawidłowo wykorzystanych lub pobranych w nadmiernej wysokości lub w sposób nienależny;</a:t>
            </a:r>
            <a:endParaRPr lang="pl-PL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zobowiązanie do prowadzenia działań informacyjnych o finansowaniu przedsięwzięcia ze środków Instrumentu na rzecz Odbudowy i Zwiększania Odporności;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4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inne postanowienia umożliwiające monitorowanie i sprawozdawanie z osiągania wskaźników inwestycji, w ramach której jest realizowane przedsięwzięcie.</a:t>
            </a:r>
            <a:endParaRPr lang="pl-P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/>
          </a:p>
          <a:p>
            <a:endParaRPr lang="pl-PL" sz="2000" u="sng" dirty="0"/>
          </a:p>
        </p:txBody>
      </p:sp>
    </p:spTree>
    <p:extLst>
      <p:ext uri="{BB962C8B-B14F-4D97-AF65-F5344CB8AC3E}">
        <p14:creationId xmlns:p14="http://schemas.microsoft.com/office/powerpoint/2010/main" val="402101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503712" y="796175"/>
            <a:ext cx="6026741" cy="740085"/>
          </a:xfrm>
        </p:spPr>
        <p:txBody>
          <a:bodyPr>
            <a:noAutofit/>
          </a:bodyPr>
          <a:lstStyle/>
          <a:p>
            <a:r>
              <a:rPr lang="pl-PL" sz="2000" dirty="0"/>
              <a:t>B3.3.1 Inwestycje w zwiększanie potencjału zrównoważonej gospodarki wodnej na obszarach wiejskich w ramach KPO (część pożyczkowa)</a:t>
            </a:r>
          </a:p>
        </p:txBody>
      </p:sp>
      <p:sp>
        <p:nvSpPr>
          <p:cNvPr id="5" name="Prostokąt 4"/>
          <p:cNvSpPr/>
          <p:nvPr/>
        </p:nvSpPr>
        <p:spPr>
          <a:xfrm>
            <a:off x="3215680" y="1916832"/>
            <a:ext cx="842493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b="1" dirty="0"/>
              <a:t>Komponent B </a:t>
            </a:r>
            <a:r>
              <a:rPr lang="pl-PL" dirty="0"/>
              <a:t>„Zielona energia i zmniejszenie energochłonności”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/>
              <a:t>Cel szczegółowy: B3. Adaptacja do zmian klimatu oraz ograniczenie degradacji  środowiska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b="1" dirty="0"/>
              <a:t>Reforma: B3.3. </a:t>
            </a:r>
            <a:r>
              <a:rPr lang="pl-PL" dirty="0"/>
              <a:t>Wsparcie dla zrównoważonego gospodarowania zasobami wodnymi w rolnictwie i na obszarach wiejskich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b="1" dirty="0"/>
              <a:t>Inwestycja: B3.3.1. </a:t>
            </a:r>
            <a:r>
              <a:rPr lang="pl-PL" dirty="0"/>
              <a:t>Inwestycje w zwiększanie potencjału zrównoważonej gospodarki wodnej na obszarach wiejskich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7162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525643" y="888714"/>
            <a:ext cx="5507910" cy="740085"/>
          </a:xfrm>
        </p:spPr>
        <p:txBody>
          <a:bodyPr>
            <a:noAutofit/>
          </a:bodyPr>
          <a:lstStyle/>
          <a:p>
            <a:r>
              <a:rPr lang="pl-PL" sz="2400" dirty="0"/>
              <a:t>Umowa dotacji</a:t>
            </a:r>
          </a:p>
        </p:txBody>
      </p:sp>
      <p:sp>
        <p:nvSpPr>
          <p:cNvPr id="4" name="Prostokąt 3"/>
          <p:cNvSpPr/>
          <p:nvPr/>
        </p:nvSpPr>
        <p:spPr>
          <a:xfrm>
            <a:off x="3143672" y="1916832"/>
            <a:ext cx="777686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500" dirty="0"/>
          </a:p>
          <a:p>
            <a:pPr algn="l"/>
            <a:r>
              <a:rPr lang="pl-PL" sz="15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ans" panose="020B0502040504020204" pitchFamily="34" charset="0"/>
              </a:rPr>
              <a:t>Dysponent części budżetowej lub dysponent środków, o których mowa w </a:t>
            </a:r>
            <a:r>
              <a:rPr lang="pl-PL" sz="1500" b="0" i="0" u="none" strike="noStrike" dirty="0">
                <a:solidFill>
                  <a:srgbClr val="CC0000"/>
                </a:solidFill>
                <a:effectLst/>
                <a:highlight>
                  <a:srgbClr val="FFFFFF"/>
                </a:highlight>
                <a:latin typeface="Noto Sans" panose="020B0502040504020204" pitchFamily="34" charset="0"/>
                <a:hlinkClick r:id="rId2"/>
              </a:rPr>
              <a:t>art. 127 ust. 2</a:t>
            </a:r>
            <a:r>
              <a:rPr lang="pl-PL" sz="15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ans" panose="020B0502040504020204" pitchFamily="34" charset="0"/>
              </a:rPr>
              <a:t>, udzielając dotacji celowej, w tym jednostce sektora finansów publicznych, w przypadku gdy odrębne przepisy lub umowa międzynarodowa nie określają trybu i zasad udzielania lub rozliczania tej dotacji, zawiera umowę, która określa w szczególności:</a:t>
            </a:r>
          </a:p>
          <a:p>
            <a:pPr marL="342900" indent="-342900" algn="l">
              <a:buFont typeface="+mj-lt"/>
              <a:buAutoNum type="arabicParenR"/>
            </a:pPr>
            <a:r>
              <a:rPr lang="pl-PL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ans" panose="020B0502040504020204" pitchFamily="34" charset="0"/>
              </a:rPr>
              <a:t>szczegółowy opis zadania, w tym cel, na jaki dotacja została przyznana, i termin jego wykonania;</a:t>
            </a:r>
          </a:p>
          <a:p>
            <a:pPr marL="342900" indent="-342900" algn="l">
              <a:buFont typeface="+mj-lt"/>
              <a:buAutoNum type="arabicParenR"/>
            </a:pPr>
            <a:r>
              <a:rPr lang="pl-PL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ans" panose="020B0502040504020204" pitchFamily="34" charset="0"/>
              </a:rPr>
              <a:t>wysokość udzielonej dotacji;</a:t>
            </a:r>
          </a:p>
          <a:p>
            <a:pPr marL="342900" indent="-342900" algn="l">
              <a:buFont typeface="+mj-lt"/>
              <a:buAutoNum type="arabicParenR"/>
            </a:pPr>
            <a:r>
              <a:rPr lang="pl-PL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ans" panose="020B0502040504020204" pitchFamily="34" charset="0"/>
              </a:rPr>
              <a:t>termin wykorzystania dotacji, nie dłuższy niż do dnia 31 grudnia danego roku budżetowego;</a:t>
            </a:r>
          </a:p>
          <a:p>
            <a:pPr marL="342900" indent="-342900" algn="l">
              <a:buFont typeface="+mj-lt"/>
              <a:buAutoNum type="arabicParenR"/>
            </a:pPr>
            <a:r>
              <a:rPr lang="pl-PL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ans" panose="020B0502040504020204" pitchFamily="34" charset="0"/>
              </a:rPr>
              <a:t>termin i sposób rozliczenia udzielonej dotacji;</a:t>
            </a:r>
          </a:p>
          <a:p>
            <a:pPr marL="342900" indent="-342900" algn="l">
              <a:buFont typeface="+mj-lt"/>
              <a:buAutoNum type="arabicParenR"/>
            </a:pPr>
            <a:r>
              <a:rPr lang="pl-PL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ans" panose="020B0502040504020204" pitchFamily="34" charset="0"/>
              </a:rPr>
              <a:t>termin zwrotu niewykorzystanej części dotacji, nie dłuższy niż 15 dni od określonego w umowie dnia wykonania zadania, a w przypadku zadania realizowanego za granicą - 30 dni od określonego w umowie dnia jego wykonania;</a:t>
            </a:r>
          </a:p>
          <a:p>
            <a:pPr marL="342900" indent="-342900" algn="l">
              <a:buFont typeface="+mj-lt"/>
              <a:buAutoNum type="arabicParenR"/>
            </a:pPr>
            <a:r>
              <a:rPr lang="pl-PL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ans" panose="020B0502040504020204" pitchFamily="34" charset="0"/>
              </a:rPr>
              <a:t>tryb kontroli wykonania zadania; w umowie można postanowić, że kontrola będzie prowadzona na zasadach i w trybie określonych w przepisach o kontroli w administracji rządowej.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/>
          </a:p>
          <a:p>
            <a:endParaRPr lang="pl-PL" sz="2000" u="sng" dirty="0"/>
          </a:p>
        </p:txBody>
      </p:sp>
    </p:spTree>
    <p:extLst>
      <p:ext uri="{BB962C8B-B14F-4D97-AF65-F5344CB8AC3E}">
        <p14:creationId xmlns:p14="http://schemas.microsoft.com/office/powerpoint/2010/main" val="931586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143672" y="1916832"/>
            <a:ext cx="777686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500" dirty="0"/>
          </a:p>
          <a:p>
            <a:endParaRPr lang="pl-PL" sz="2000" u="sng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A92E590-DEB0-7ECE-14E8-CE3029C1A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20" y="1856471"/>
            <a:ext cx="5857352" cy="490751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343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406278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525643" y="888714"/>
            <a:ext cx="5507910" cy="740085"/>
          </a:xfrm>
        </p:spPr>
        <p:txBody>
          <a:bodyPr>
            <a:noAutofit/>
          </a:bodyPr>
          <a:lstStyle/>
          <a:p>
            <a:r>
              <a:rPr lang="pl-PL" sz="2400" dirty="0"/>
              <a:t>Zakres wsparcia</a:t>
            </a:r>
          </a:p>
        </p:txBody>
      </p:sp>
      <p:sp>
        <p:nvSpPr>
          <p:cNvPr id="5" name="Prostokąt 4"/>
          <p:cNvSpPr/>
          <p:nvPr/>
        </p:nvSpPr>
        <p:spPr>
          <a:xfrm>
            <a:off x="3215680" y="1916832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2999656" y="1997839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Obszar A </a:t>
            </a:r>
            <a:r>
              <a:rPr lang="pl-PL" dirty="0"/>
              <a:t>- aktywizacja mieszkańców obszarów wiejskich przez ośrodki doradztwa rolniczego w ramach Lokalnych Partnerstw Wodnych na rzecz działań w poprawę gospodarki wodnej,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Obszar B </a:t>
            </a:r>
            <a:r>
              <a:rPr lang="pl-PL" dirty="0"/>
              <a:t>- przedsięwzięcia związane z budową, przebudową, odbudową, rozbudową urządzeń melioracji wodnych oraz niewielkich urządzeń wodnych (w szczególności ograniczających odpływ wody, z uwzględnieniem jej retencjonowania),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Obszar C </a:t>
            </a:r>
            <a:r>
              <a:rPr lang="pl-PL" dirty="0"/>
              <a:t>- inwentaryzacja urządzeń melioracji wodnych w celu opracowania bazy danych urządzeń melioracji wodnych i gruntów zmeliorowanych.</a:t>
            </a:r>
          </a:p>
        </p:txBody>
      </p:sp>
    </p:spTree>
    <p:extLst>
      <p:ext uri="{BB962C8B-B14F-4D97-AF65-F5344CB8AC3E}">
        <p14:creationId xmlns:p14="http://schemas.microsoft.com/office/powerpoint/2010/main" val="117519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525643" y="888714"/>
            <a:ext cx="5507910" cy="740085"/>
          </a:xfrm>
        </p:spPr>
        <p:txBody>
          <a:bodyPr>
            <a:noAutofit/>
          </a:bodyPr>
          <a:lstStyle/>
          <a:p>
            <a:r>
              <a:rPr lang="pl-PL" sz="2400" dirty="0"/>
              <a:t>Warunki dostępu</a:t>
            </a:r>
          </a:p>
        </p:txBody>
      </p:sp>
      <p:sp>
        <p:nvSpPr>
          <p:cNvPr id="5" name="Prostokąt 4"/>
          <p:cNvSpPr/>
          <p:nvPr/>
        </p:nvSpPr>
        <p:spPr>
          <a:xfrm>
            <a:off x="3215680" y="1916832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213828" y="2348880"/>
            <a:ext cx="3530243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Ostateczny Odbiorca Wsparcia:</a:t>
            </a:r>
          </a:p>
          <a:p>
            <a:endParaRPr lang="pl-PL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jednostki doradztwa rolniczego (obszar A)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gmina, związek międzygminny, mieszkańcy obszarów wiejskich (obszar B)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PGW WP (obszar C)</a:t>
            </a:r>
          </a:p>
        </p:txBody>
      </p:sp>
      <p:sp>
        <p:nvSpPr>
          <p:cNvPr id="6" name="Prostokąt 5"/>
          <p:cNvSpPr/>
          <p:nvPr/>
        </p:nvSpPr>
        <p:spPr>
          <a:xfrm>
            <a:off x="7176120" y="2322429"/>
            <a:ext cx="33843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Inwestycja będzie realizowana: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na obszarze gminy wiejskiej, lub gminy miejsko-wiejskiej,     z wyłączeniem miast liczących powyżej 5 tys. mieszkańców (dot. obszaru B)</a:t>
            </a:r>
          </a:p>
        </p:txBody>
      </p:sp>
    </p:spTree>
    <p:extLst>
      <p:ext uri="{BB962C8B-B14F-4D97-AF65-F5344CB8AC3E}">
        <p14:creationId xmlns:p14="http://schemas.microsoft.com/office/powerpoint/2010/main" val="2332315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525643" y="888714"/>
            <a:ext cx="5507910" cy="740085"/>
          </a:xfrm>
        </p:spPr>
        <p:txBody>
          <a:bodyPr>
            <a:noAutofit/>
          </a:bodyPr>
          <a:lstStyle/>
          <a:p>
            <a:r>
              <a:rPr lang="pl-PL" sz="2400" dirty="0"/>
              <a:t>Budżet i wskaźnik inwestycji</a:t>
            </a:r>
          </a:p>
        </p:txBody>
      </p:sp>
      <p:sp>
        <p:nvSpPr>
          <p:cNvPr id="5" name="Prostokąt 4"/>
          <p:cNvSpPr/>
          <p:nvPr/>
        </p:nvSpPr>
        <p:spPr>
          <a:xfrm>
            <a:off x="3215680" y="1916832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2855640" y="2374737"/>
            <a:ext cx="8424936" cy="387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289 mln EURO</a:t>
            </a:r>
            <a:r>
              <a:rPr lang="pl-PL" sz="2000" dirty="0"/>
              <a:t>, w tym:</a:t>
            </a:r>
          </a:p>
          <a:p>
            <a:endParaRPr lang="pl-PL" sz="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7,06 mln EURO – na konkursy dla jednostek doradztwa rolniczego (Obszar 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248,36 mln EURO – na konkursy dla JST i ich związków (Obszar B);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33,58 mln EURO  – na konkursy dla PGW WP (Obszar C)</a:t>
            </a:r>
          </a:p>
          <a:p>
            <a:pPr>
              <a:lnSpc>
                <a:spcPct val="150000"/>
              </a:lnSpc>
            </a:pPr>
            <a:endParaRPr lang="pl-PL" sz="600" dirty="0"/>
          </a:p>
          <a:p>
            <a:pPr>
              <a:lnSpc>
                <a:spcPct val="150000"/>
              </a:lnSpc>
            </a:pPr>
            <a:r>
              <a:rPr lang="pl-PL" dirty="0"/>
              <a:t>Kurs: 1 EUR = 4,4673 zł</a:t>
            </a:r>
          </a:p>
          <a:p>
            <a:pPr>
              <a:lnSpc>
                <a:spcPct val="150000"/>
              </a:lnSpc>
            </a:pPr>
            <a:endParaRPr lang="pl-PL" sz="600" dirty="0"/>
          </a:p>
          <a:p>
            <a:r>
              <a:rPr lang="pl-PL" sz="2000" b="1" dirty="0"/>
              <a:t>Wskaźnik inwestycji:</a:t>
            </a:r>
          </a:p>
          <a:p>
            <a:r>
              <a:rPr lang="pl-PL" sz="2000" dirty="0"/>
              <a:t>Obszar gruntów rolnych lub leśnych (w hektarach) korzystających z ulepszonego potencjału retencyjnego - </a:t>
            </a:r>
            <a:r>
              <a:rPr lang="pl-PL" sz="2000" u="sng" dirty="0"/>
              <a:t>858 568 ha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028160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525643" y="888714"/>
            <a:ext cx="5507910" cy="740085"/>
          </a:xfrm>
        </p:spPr>
        <p:txBody>
          <a:bodyPr>
            <a:noAutofit/>
          </a:bodyPr>
          <a:lstStyle/>
          <a:p>
            <a:r>
              <a:rPr lang="pl-PL" sz="2400" dirty="0"/>
              <a:t>Wskaźnik inwestycji</a:t>
            </a:r>
          </a:p>
        </p:txBody>
      </p:sp>
      <p:sp>
        <p:nvSpPr>
          <p:cNvPr id="5" name="Prostokąt 4"/>
          <p:cNvSpPr/>
          <p:nvPr/>
        </p:nvSpPr>
        <p:spPr>
          <a:xfrm>
            <a:off x="3215680" y="1916832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2855640" y="2374737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Wskaźniki własne przedsięwzięcia: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/>
              <a:t>A: liczba gmin uczestniczących w LPW;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dirty="0"/>
              <a:t>B: liczba wybudowanych, przebudowanych, odbudowanych urządzeń melioracji wodnych lub małych urządzeń wodnych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dirty="0"/>
              <a:t>C: powierzchnia gruntów zmeliorowanych objętych inwentaryzacją (ha)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851399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Intensywność pomocy i wysokość wsparcia</a:t>
            </a:r>
          </a:p>
        </p:txBody>
      </p:sp>
      <p:sp>
        <p:nvSpPr>
          <p:cNvPr id="7" name="Prostokąt 6"/>
          <p:cNvSpPr/>
          <p:nvPr/>
        </p:nvSpPr>
        <p:spPr>
          <a:xfrm>
            <a:off x="2927648" y="1844824"/>
            <a:ext cx="828092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200" dirty="0"/>
          </a:p>
          <a:p>
            <a:r>
              <a:rPr lang="pl-PL" sz="2200" b="1" dirty="0"/>
              <a:t>Do 100% kosztów kwalifikowalnych</a:t>
            </a:r>
          </a:p>
          <a:p>
            <a:endParaRPr lang="pl-PL" sz="2200" dirty="0"/>
          </a:p>
          <a:p>
            <a:r>
              <a:rPr lang="pl-PL" sz="2200" b="1" dirty="0"/>
              <a:t>Zaliczka</a:t>
            </a:r>
          </a:p>
          <a:p>
            <a:r>
              <a:rPr lang="pl-PL" sz="2200" dirty="0"/>
              <a:t>Do 80% kosztów kwalifikowalnych wyłącznie dla przedsięwzięć, które nie zostały rozpoczęte przed dniem złożenia wniosku o objęcie przedsięwzięcia wsparciem z planu rozwojowego (B).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922259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3219647" y="2348880"/>
            <a:ext cx="8445500" cy="36724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MRiRW (A i C) – instytucja odpowiedzialna za realizację inwestycji.</a:t>
            </a:r>
          </a:p>
          <a:p>
            <a:pPr>
              <a:lnSpc>
                <a:spcPct val="170000"/>
              </a:lnSpc>
            </a:pP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Samorządy Województw (B) - Jednostka Wspierająca plan rozwojowy. Konieczność zawarcia umowy powierzenia pomiędzy MRiRW a SW</a:t>
            </a:r>
          </a:p>
          <a:p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−"/>
            </a:pPr>
            <a:r>
              <a:rPr lang="pl-PL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realizacja inwestycji zgodnie z ustalonymi wskaźnikami;</a:t>
            </a:r>
          </a:p>
          <a:p>
            <a:pPr marL="342900" indent="-342900">
              <a:buFont typeface="Arial" panose="020B0604020202020204" pitchFamily="34" charset="0"/>
              <a:buChar char="−"/>
            </a:pPr>
            <a:r>
              <a:rPr lang="pl-PL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prowadzenie kontroli realizacji inwestycji;</a:t>
            </a:r>
          </a:p>
          <a:p>
            <a:pPr marL="342900" indent="-342900">
              <a:buFont typeface="Arial" panose="020B0604020202020204" pitchFamily="34" charset="0"/>
              <a:buChar char="−"/>
            </a:pPr>
            <a:r>
              <a:rPr lang="pl-PL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wybór przedsięwzięć do objęcia wsparciem;</a:t>
            </a:r>
          </a:p>
          <a:p>
            <a:pPr marL="342900" indent="-342900">
              <a:buFont typeface="Arial" panose="020B0604020202020204" pitchFamily="34" charset="0"/>
              <a:buChar char="−"/>
            </a:pPr>
            <a:r>
              <a:rPr lang="pl-PL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zawieranie z ostatecznymi odbiorcami wsparcia umów o objęcie wsparciem;</a:t>
            </a:r>
          </a:p>
          <a:p>
            <a:pPr marL="342900" indent="-342900">
              <a:buFont typeface="Arial" panose="020B0604020202020204" pitchFamily="34" charset="0"/>
              <a:buChar char="−"/>
            </a:pPr>
            <a:r>
              <a:rPr lang="pl-PL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monitorowanie postępów realizacji inwestycji.</a:t>
            </a:r>
          </a:p>
          <a:p>
            <a:pPr marL="342900" indent="-342900">
              <a:buFont typeface="Arial" panose="020B0604020202020204" pitchFamily="34" charset="0"/>
              <a:buChar char="−"/>
            </a:pPr>
            <a:endParaRPr lang="pl-PL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Wdrażanie inwestycji</a:t>
            </a:r>
          </a:p>
        </p:txBody>
      </p:sp>
    </p:spTree>
    <p:extLst>
      <p:ext uri="{BB962C8B-B14F-4D97-AF65-F5344CB8AC3E}">
        <p14:creationId xmlns:p14="http://schemas.microsoft.com/office/powerpoint/2010/main" val="329955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525643" y="888714"/>
            <a:ext cx="5507910" cy="740085"/>
          </a:xfrm>
        </p:spPr>
        <p:txBody>
          <a:bodyPr>
            <a:noAutofit/>
          </a:bodyPr>
          <a:lstStyle/>
          <a:p>
            <a:r>
              <a:rPr lang="pl-PL" sz="2400" dirty="0"/>
              <a:t>Koszty inwestycji</a:t>
            </a:r>
          </a:p>
        </p:txBody>
      </p:sp>
      <p:sp>
        <p:nvSpPr>
          <p:cNvPr id="5" name="Prostokąt 4"/>
          <p:cNvSpPr/>
          <p:nvPr/>
        </p:nvSpPr>
        <p:spPr>
          <a:xfrm>
            <a:off x="3215680" y="1916832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3215680" y="1916832"/>
            <a:ext cx="8424936" cy="310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/>
          </a:p>
          <a:p>
            <a:pPr>
              <a:spcAft>
                <a:spcPts val="600"/>
              </a:spcAft>
            </a:pPr>
            <a:r>
              <a:rPr lang="pl-PL" sz="2400" b="1" dirty="0"/>
              <a:t>KOSZTY KWALIFIKOWALNE:</a:t>
            </a:r>
          </a:p>
          <a:p>
            <a:r>
              <a:rPr lang="pl-PL" sz="2000" u="sng" dirty="0"/>
              <a:t>w przypadku ODR:</a:t>
            </a:r>
          </a:p>
          <a:p>
            <a:r>
              <a:rPr lang="pl-PL" sz="900" u="sng" dirty="0"/>
              <a:t>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koszty szkoleń, warsztatów,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koszty konferencji</a:t>
            </a: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oszty wyjazdów studyjnych,</a:t>
            </a: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koszty zakupu opracowań i ekspertyz dotyczących wyznaczania priorytetowych inwestycji z zakresu retencji wodnej na terenie działania danego LPW.</a:t>
            </a: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4000017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4" id="{BB5A6F33-183A-4027-8BE8-988AAE9070A1}" vid="{9CC1346B-C4ED-4451-9635-D426F5B8C0E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Prezentacja2 - nowa</Template>
  <TotalTime>1268</TotalTime>
  <Words>1603</Words>
  <Application>Microsoft Office PowerPoint</Application>
  <PresentationFormat>Panoramiczny</PresentationFormat>
  <Paragraphs>157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Noto Sans</vt:lpstr>
      <vt:lpstr>Symbol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Ministerstwo Rolnictwa i Rozwoju Wsi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Kozak-Matysiak Kornelia</dc:creator>
  <cp:lastModifiedBy>Gumula Joanna</cp:lastModifiedBy>
  <cp:revision>49</cp:revision>
  <cp:lastPrinted>2024-09-18T08:16:40Z</cp:lastPrinted>
  <dcterms:created xsi:type="dcterms:W3CDTF">2024-04-29T08:09:41Z</dcterms:created>
  <dcterms:modified xsi:type="dcterms:W3CDTF">2024-09-19T05:46:46Z</dcterms:modified>
</cp:coreProperties>
</file>